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Montserrat Semi-Bold" charset="1" panose="00000700000000000000"/>
      <p:regular r:id="rId17"/>
    </p:embeddedFont>
    <p:embeddedFont>
      <p:font typeface="Montserrat" charset="1" panose="00000500000000000000"/>
      <p:regular r:id="rId18"/>
    </p:embeddedFont>
    <p:embeddedFont>
      <p:font typeface="Canva Sans" charset="1" panose="020B0503030501040103"/>
      <p:regular r:id="rId19"/>
    </p:embeddedFont>
    <p:embeddedFont>
      <p:font typeface="Open Sans Bold" charset="1" panose="020B0806030504020204"/>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https://youtu.be/Vsi-WPSoPH4" TargetMode="External" Type="http://schemas.openxmlformats.org/officeDocument/2006/relationships/hyperlink"/></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 Id="rId8"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738685" y="0"/>
            <a:ext cx="6549315" cy="10287000"/>
            <a:chOff x="0" y="0"/>
            <a:chExt cx="1724922" cy="2709333"/>
          </a:xfrm>
        </p:grpSpPr>
        <p:sp>
          <p:nvSpPr>
            <p:cNvPr name="Freeform 3" id="3"/>
            <p:cNvSpPr/>
            <p:nvPr/>
          </p:nvSpPr>
          <p:spPr>
            <a:xfrm flipH="false" flipV="false" rot="0">
              <a:off x="0" y="0"/>
              <a:ext cx="1724922" cy="2709333"/>
            </a:xfrm>
            <a:custGeom>
              <a:avLst/>
              <a:gdLst/>
              <a:ahLst/>
              <a:cxnLst/>
              <a:rect r="r" b="b" t="t" l="l"/>
              <a:pathLst>
                <a:path h="2709333" w="1724922">
                  <a:moveTo>
                    <a:pt x="0" y="0"/>
                  </a:moveTo>
                  <a:lnTo>
                    <a:pt x="1724922" y="0"/>
                  </a:lnTo>
                  <a:lnTo>
                    <a:pt x="1724922" y="2709333"/>
                  </a:lnTo>
                  <a:lnTo>
                    <a:pt x="0" y="2709333"/>
                  </a:lnTo>
                  <a:close/>
                </a:path>
              </a:pathLst>
            </a:custGeom>
            <a:solidFill>
              <a:srgbClr val="313E2B"/>
            </a:solidFill>
          </p:spPr>
        </p:sp>
        <p:sp>
          <p:nvSpPr>
            <p:cNvPr name="TextBox 4" id="4"/>
            <p:cNvSpPr txBox="true"/>
            <p:nvPr/>
          </p:nvSpPr>
          <p:spPr>
            <a:xfrm>
              <a:off x="0" y="-95250"/>
              <a:ext cx="1724922" cy="2804583"/>
            </a:xfrm>
            <a:prstGeom prst="rect">
              <a:avLst/>
            </a:prstGeom>
          </p:spPr>
          <p:txBody>
            <a:bodyPr anchor="ctr" rtlCol="false" tIns="50800" lIns="50800" bIns="50800" rIns="50800"/>
            <a:lstStyle/>
            <a:p>
              <a:pPr algn="ctr">
                <a:lnSpc>
                  <a:spcPts val="3502"/>
                </a:lnSpc>
              </a:pPr>
            </a:p>
          </p:txBody>
        </p:sp>
      </p:grpSp>
      <p:grpSp>
        <p:nvGrpSpPr>
          <p:cNvPr name="Group 5" id="5"/>
          <p:cNvGrpSpPr/>
          <p:nvPr/>
        </p:nvGrpSpPr>
        <p:grpSpPr>
          <a:xfrm rot="0">
            <a:off x="10127566" y="2880388"/>
            <a:ext cx="3222239" cy="7406612"/>
            <a:chOff x="0" y="0"/>
            <a:chExt cx="848655" cy="1950713"/>
          </a:xfrm>
        </p:grpSpPr>
        <p:sp>
          <p:nvSpPr>
            <p:cNvPr name="Freeform 6" id="6"/>
            <p:cNvSpPr/>
            <p:nvPr/>
          </p:nvSpPr>
          <p:spPr>
            <a:xfrm flipH="false" flipV="false" rot="0">
              <a:off x="0" y="0"/>
              <a:ext cx="848655" cy="1950713"/>
            </a:xfrm>
            <a:custGeom>
              <a:avLst/>
              <a:gdLst/>
              <a:ahLst/>
              <a:cxnLst/>
              <a:rect r="r" b="b" t="t" l="l"/>
              <a:pathLst>
                <a:path h="1950713" w="848655">
                  <a:moveTo>
                    <a:pt x="0" y="0"/>
                  </a:moveTo>
                  <a:lnTo>
                    <a:pt x="848655" y="0"/>
                  </a:lnTo>
                  <a:lnTo>
                    <a:pt x="848655" y="1950713"/>
                  </a:lnTo>
                  <a:lnTo>
                    <a:pt x="0" y="1950713"/>
                  </a:lnTo>
                  <a:close/>
                </a:path>
              </a:pathLst>
            </a:custGeom>
            <a:gradFill rotWithShape="true">
              <a:gsLst>
                <a:gs pos="0">
                  <a:srgbClr val="6B8245">
                    <a:alpha val="100000"/>
                  </a:srgbClr>
                </a:gs>
                <a:gs pos="100000">
                  <a:srgbClr val="394531">
                    <a:alpha val="100000"/>
                  </a:srgbClr>
                </a:gs>
              </a:gsLst>
              <a:lin ang="5400000"/>
            </a:gradFill>
          </p:spPr>
        </p:sp>
        <p:sp>
          <p:nvSpPr>
            <p:cNvPr name="TextBox 7" id="7"/>
            <p:cNvSpPr txBox="true"/>
            <p:nvPr/>
          </p:nvSpPr>
          <p:spPr>
            <a:xfrm>
              <a:off x="0" y="-95250"/>
              <a:ext cx="848655" cy="2045963"/>
            </a:xfrm>
            <a:prstGeom prst="rect">
              <a:avLst/>
            </a:prstGeom>
          </p:spPr>
          <p:txBody>
            <a:bodyPr anchor="ctr" rtlCol="false" tIns="50800" lIns="50800" bIns="50800" rIns="50800"/>
            <a:lstStyle/>
            <a:p>
              <a:pPr algn="ctr">
                <a:lnSpc>
                  <a:spcPts val="3502"/>
                </a:lnSpc>
              </a:pPr>
            </a:p>
          </p:txBody>
        </p:sp>
      </p:grpSp>
      <p:grpSp>
        <p:nvGrpSpPr>
          <p:cNvPr name="Group 8" id="8"/>
          <p:cNvGrpSpPr/>
          <p:nvPr/>
        </p:nvGrpSpPr>
        <p:grpSpPr>
          <a:xfrm rot="0">
            <a:off x="3454759" y="868361"/>
            <a:ext cx="4275139" cy="427513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47194" t="0" r="0" b="0"/>
              </a:stretch>
            </a:blipFill>
          </p:spPr>
        </p:sp>
      </p:grpSp>
      <p:grpSp>
        <p:nvGrpSpPr>
          <p:cNvPr name="Group 10" id="10"/>
          <p:cNvGrpSpPr/>
          <p:nvPr/>
        </p:nvGrpSpPr>
        <p:grpSpPr>
          <a:xfrm rot="0">
            <a:off x="1171655" y="1028700"/>
            <a:ext cx="737308" cy="73730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4A31"/>
            </a:solidFill>
          </p:spPr>
        </p:sp>
        <p:sp>
          <p:nvSpPr>
            <p:cNvPr name="TextBox 12" id="12"/>
            <p:cNvSpPr txBox="true"/>
            <p:nvPr/>
          </p:nvSpPr>
          <p:spPr>
            <a:xfrm>
              <a:off x="76200" y="-19050"/>
              <a:ext cx="660400" cy="755650"/>
            </a:xfrm>
            <a:prstGeom prst="rect">
              <a:avLst/>
            </a:prstGeom>
          </p:spPr>
          <p:txBody>
            <a:bodyPr anchor="ctr" rtlCol="false" tIns="50800" lIns="50800" bIns="50800" rIns="50800"/>
            <a:lstStyle/>
            <a:p>
              <a:pPr algn="ctr">
                <a:lnSpc>
                  <a:spcPts val="3502"/>
                </a:lnSpc>
              </a:pPr>
            </a:p>
          </p:txBody>
        </p:sp>
      </p:grpSp>
      <p:grpSp>
        <p:nvGrpSpPr>
          <p:cNvPr name="Group 13" id="13"/>
          <p:cNvGrpSpPr/>
          <p:nvPr/>
        </p:nvGrpSpPr>
        <p:grpSpPr>
          <a:xfrm rot="0">
            <a:off x="1171655" y="2118857"/>
            <a:ext cx="737308" cy="73730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29562"/>
            </a:solidFill>
          </p:spPr>
        </p:sp>
        <p:sp>
          <p:nvSpPr>
            <p:cNvPr name="TextBox 15" id="15"/>
            <p:cNvSpPr txBox="true"/>
            <p:nvPr/>
          </p:nvSpPr>
          <p:spPr>
            <a:xfrm>
              <a:off x="76200" y="-19050"/>
              <a:ext cx="660400" cy="755650"/>
            </a:xfrm>
            <a:prstGeom prst="rect">
              <a:avLst/>
            </a:prstGeom>
          </p:spPr>
          <p:txBody>
            <a:bodyPr anchor="ctr" rtlCol="false" tIns="50800" lIns="50800" bIns="50800" rIns="50800"/>
            <a:lstStyle/>
            <a:p>
              <a:pPr algn="ctr">
                <a:lnSpc>
                  <a:spcPts val="3502"/>
                </a:lnSpc>
              </a:pPr>
            </a:p>
          </p:txBody>
        </p:sp>
      </p:grpSp>
      <p:grpSp>
        <p:nvGrpSpPr>
          <p:cNvPr name="Group 16" id="16"/>
          <p:cNvGrpSpPr/>
          <p:nvPr/>
        </p:nvGrpSpPr>
        <p:grpSpPr>
          <a:xfrm rot="0">
            <a:off x="1171655" y="3209014"/>
            <a:ext cx="737308" cy="73730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A99A"/>
            </a:solidFill>
          </p:spPr>
        </p:sp>
        <p:sp>
          <p:nvSpPr>
            <p:cNvPr name="TextBox 18" id="18"/>
            <p:cNvSpPr txBox="true"/>
            <p:nvPr/>
          </p:nvSpPr>
          <p:spPr>
            <a:xfrm>
              <a:off x="76200" y="-19050"/>
              <a:ext cx="660400" cy="755650"/>
            </a:xfrm>
            <a:prstGeom prst="rect">
              <a:avLst/>
            </a:prstGeom>
          </p:spPr>
          <p:txBody>
            <a:bodyPr anchor="ctr" rtlCol="false" tIns="50800" lIns="50800" bIns="50800" rIns="50800"/>
            <a:lstStyle/>
            <a:p>
              <a:pPr algn="ctr">
                <a:lnSpc>
                  <a:spcPts val="3502"/>
                </a:lnSpc>
              </a:pPr>
            </a:p>
          </p:txBody>
        </p:sp>
      </p:grpSp>
      <p:sp>
        <p:nvSpPr>
          <p:cNvPr name="TextBox 19" id="19"/>
          <p:cNvSpPr txBox="true"/>
          <p:nvPr/>
        </p:nvSpPr>
        <p:spPr>
          <a:xfrm rot="0">
            <a:off x="2261223" y="6640844"/>
            <a:ext cx="12034112" cy="1491396"/>
          </a:xfrm>
          <a:prstGeom prst="rect">
            <a:avLst/>
          </a:prstGeom>
        </p:spPr>
        <p:txBody>
          <a:bodyPr anchor="t" rtlCol="false" tIns="0" lIns="0" bIns="0" rIns="0">
            <a:spAutoFit/>
          </a:bodyPr>
          <a:lstStyle/>
          <a:p>
            <a:pPr algn="l">
              <a:lnSpc>
                <a:spcPts val="5789"/>
              </a:lnSpc>
            </a:pPr>
            <a:r>
              <a:rPr lang="en-US" sz="5360" spc="-155" b="true">
                <a:solidFill>
                  <a:srgbClr val="000000"/>
                </a:solidFill>
                <a:latin typeface="Montserrat Semi-Bold"/>
                <a:ea typeface="Montserrat Semi-Bold"/>
                <a:cs typeface="Montserrat Semi-Bold"/>
                <a:sym typeface="Montserrat Semi-Bold"/>
              </a:rPr>
              <a:t>Optimasi Biaya Distribu</a:t>
            </a:r>
            <a:r>
              <a:rPr lang="en-US" sz="5360" spc="-155" b="true">
                <a:solidFill>
                  <a:srgbClr val="FFFFFF"/>
                </a:solidFill>
                <a:latin typeface="Montserrat Semi-Bold"/>
                <a:ea typeface="Montserrat Semi-Bold"/>
                <a:cs typeface="Montserrat Semi-Bold"/>
                <a:sym typeface="Montserrat Semi-Bold"/>
              </a:rPr>
              <a:t>si Sawit</a:t>
            </a:r>
            <a:r>
              <a:rPr lang="en-US" sz="5360" spc="-155" b="true">
                <a:solidFill>
                  <a:srgbClr val="000000"/>
                </a:solidFill>
                <a:latin typeface="Montserrat Semi-Bold"/>
                <a:ea typeface="Montserrat Semi-Bold"/>
                <a:cs typeface="Montserrat Semi-Bold"/>
                <a:sym typeface="Montserrat Semi-Bold"/>
              </a:rPr>
              <a:t> Menggunakan Metode </a:t>
            </a:r>
            <a:r>
              <a:rPr lang="en-US" sz="5360" spc="-155" b="true">
                <a:solidFill>
                  <a:srgbClr val="FFFFFF"/>
                </a:solidFill>
                <a:latin typeface="Montserrat Semi-Bold"/>
                <a:ea typeface="Montserrat Semi-Bold"/>
                <a:cs typeface="Montserrat Semi-Bold"/>
                <a:sym typeface="Montserrat Semi-Bold"/>
              </a:rPr>
              <a:t>Transpotasi</a:t>
            </a:r>
          </a:p>
        </p:txBody>
      </p:sp>
      <p:sp>
        <p:nvSpPr>
          <p:cNvPr name="TextBox 20" id="20"/>
          <p:cNvSpPr txBox="true"/>
          <p:nvPr/>
        </p:nvSpPr>
        <p:spPr>
          <a:xfrm rot="0">
            <a:off x="1028700" y="8885819"/>
            <a:ext cx="2703491" cy="372481"/>
          </a:xfrm>
          <a:prstGeom prst="rect">
            <a:avLst/>
          </a:prstGeom>
        </p:spPr>
        <p:txBody>
          <a:bodyPr anchor="t" rtlCol="false" tIns="0" lIns="0" bIns="0" rIns="0">
            <a:spAutoFit/>
          </a:bodyPr>
          <a:lstStyle/>
          <a:p>
            <a:pPr algn="ctr" marL="0" indent="0" lvl="0">
              <a:lnSpc>
                <a:spcPts val="3094"/>
              </a:lnSpc>
              <a:spcBef>
                <a:spcPct val="0"/>
              </a:spcBef>
            </a:pPr>
            <a:r>
              <a:rPr lang="en-US" b="true" sz="2210">
                <a:solidFill>
                  <a:srgbClr val="000000"/>
                </a:solidFill>
                <a:latin typeface="Montserrat Semi-Bold"/>
                <a:ea typeface="Montserrat Semi-Bold"/>
                <a:cs typeface="Montserrat Semi-Bold"/>
                <a:sym typeface="Montserrat Semi-Bold"/>
              </a:rPr>
              <a:t>Kelompok Satu</a:t>
            </a:r>
          </a:p>
        </p:txBody>
      </p:sp>
      <p:sp>
        <p:nvSpPr>
          <p:cNvPr name="TextBox 21" id="21"/>
          <p:cNvSpPr txBox="true"/>
          <p:nvPr/>
        </p:nvSpPr>
        <p:spPr>
          <a:xfrm rot="0">
            <a:off x="14555809" y="8885819"/>
            <a:ext cx="2703491" cy="372481"/>
          </a:xfrm>
          <a:prstGeom prst="rect">
            <a:avLst/>
          </a:prstGeom>
        </p:spPr>
        <p:txBody>
          <a:bodyPr anchor="t" rtlCol="false" tIns="0" lIns="0" bIns="0" rIns="0">
            <a:spAutoFit/>
          </a:bodyPr>
          <a:lstStyle/>
          <a:p>
            <a:pPr algn="ctr" marL="0" indent="0" lvl="0">
              <a:lnSpc>
                <a:spcPts val="3094"/>
              </a:lnSpc>
              <a:spcBef>
                <a:spcPct val="0"/>
              </a:spcBef>
            </a:pPr>
            <a:r>
              <a:rPr lang="en-US" b="true" sz="2210">
                <a:solidFill>
                  <a:srgbClr val="FFFFFF"/>
                </a:solidFill>
                <a:latin typeface="Montserrat Semi-Bold"/>
                <a:ea typeface="Montserrat Semi-Bold"/>
                <a:cs typeface="Montserrat Semi-Bold"/>
                <a:sym typeface="Montserrat Semi-Bold"/>
              </a:rPr>
              <a:t>Riset Operasi</a:t>
            </a:r>
          </a:p>
        </p:txBody>
      </p:sp>
      <p:sp>
        <p:nvSpPr>
          <p:cNvPr name="TextBox 22" id="22"/>
          <p:cNvSpPr txBox="true"/>
          <p:nvPr/>
        </p:nvSpPr>
        <p:spPr>
          <a:xfrm rot="0">
            <a:off x="12964958" y="160919"/>
            <a:ext cx="4764638" cy="1002544"/>
          </a:xfrm>
          <a:prstGeom prst="rect">
            <a:avLst/>
          </a:prstGeom>
        </p:spPr>
        <p:txBody>
          <a:bodyPr anchor="t" rtlCol="false" tIns="0" lIns="0" bIns="0" rIns="0">
            <a:spAutoFit/>
          </a:bodyPr>
          <a:lstStyle/>
          <a:p>
            <a:pPr algn="ctr">
              <a:lnSpc>
                <a:spcPts val="4133"/>
              </a:lnSpc>
            </a:pPr>
            <a:r>
              <a:rPr lang="en-US" b="true" sz="2210" u="sng">
                <a:solidFill>
                  <a:srgbClr val="FFFFFF"/>
                </a:solidFill>
                <a:latin typeface="Montserrat Semi-Bold"/>
                <a:ea typeface="Montserrat Semi-Bold"/>
                <a:cs typeface="Montserrat Semi-Bold"/>
                <a:sym typeface="Montserrat Semi-Bold"/>
                <a:hlinkClick r:id="rId3" tooltip="https://youtu.be/Vsi-WPSoPH4"/>
              </a:rPr>
              <a:t>Link video presentasi</a:t>
            </a:r>
            <a:r>
              <a:rPr lang="en-US" sz="2210">
                <a:solidFill>
                  <a:srgbClr val="FFFFFF"/>
                </a:solidFill>
                <a:latin typeface="Montserrat"/>
                <a:ea typeface="Montserrat"/>
                <a:cs typeface="Montserrat"/>
                <a:sym typeface="Montserrat"/>
              </a:rPr>
              <a:t>:</a:t>
            </a:r>
          </a:p>
          <a:p>
            <a:pPr algn="ctr" marL="0" indent="0" lvl="0">
              <a:lnSpc>
                <a:spcPts val="4133"/>
              </a:lnSpc>
            </a:pPr>
            <a:r>
              <a:rPr lang="en-US" sz="2210">
                <a:solidFill>
                  <a:srgbClr val="FFFFFF"/>
                </a:solidFill>
                <a:latin typeface="Montserrat"/>
                <a:ea typeface="Montserrat"/>
                <a:cs typeface="Montserrat"/>
                <a:sym typeface="Montserrat"/>
              </a:rPr>
              <a:t>https://youtu.be/Vsi-WPSoPH4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4809278"/>
            <a:ext cx="18288000" cy="5477722"/>
            <a:chOff x="0" y="0"/>
            <a:chExt cx="4816593" cy="1442692"/>
          </a:xfrm>
        </p:grpSpPr>
        <p:sp>
          <p:nvSpPr>
            <p:cNvPr name="Freeform 3" id="3"/>
            <p:cNvSpPr/>
            <p:nvPr/>
          </p:nvSpPr>
          <p:spPr>
            <a:xfrm flipH="false" flipV="false" rot="0">
              <a:off x="0" y="0"/>
              <a:ext cx="4816592" cy="1442692"/>
            </a:xfrm>
            <a:custGeom>
              <a:avLst/>
              <a:gdLst/>
              <a:ahLst/>
              <a:cxnLst/>
              <a:rect r="r" b="b" t="t" l="l"/>
              <a:pathLst>
                <a:path h="1442692" w="4816592">
                  <a:moveTo>
                    <a:pt x="0" y="0"/>
                  </a:moveTo>
                  <a:lnTo>
                    <a:pt x="4816592" y="0"/>
                  </a:lnTo>
                  <a:lnTo>
                    <a:pt x="4816592" y="1442692"/>
                  </a:lnTo>
                  <a:lnTo>
                    <a:pt x="0" y="1442692"/>
                  </a:lnTo>
                  <a:close/>
                </a:path>
              </a:pathLst>
            </a:custGeom>
            <a:solidFill>
              <a:srgbClr val="313E2B"/>
            </a:solidFill>
          </p:spPr>
        </p:sp>
        <p:sp>
          <p:nvSpPr>
            <p:cNvPr name="TextBox 4" id="4"/>
            <p:cNvSpPr txBox="true"/>
            <p:nvPr/>
          </p:nvSpPr>
          <p:spPr>
            <a:xfrm>
              <a:off x="0" y="-95250"/>
              <a:ext cx="4816593" cy="1537942"/>
            </a:xfrm>
            <a:prstGeom prst="rect">
              <a:avLst/>
            </a:prstGeom>
          </p:spPr>
          <p:txBody>
            <a:bodyPr anchor="ctr" rtlCol="false" tIns="50800" lIns="50800" bIns="50800" rIns="50800"/>
            <a:lstStyle/>
            <a:p>
              <a:pPr algn="ctr">
                <a:lnSpc>
                  <a:spcPts val="3502"/>
                </a:lnSpc>
              </a:pPr>
            </a:p>
          </p:txBody>
        </p:sp>
      </p:grpSp>
      <p:grpSp>
        <p:nvGrpSpPr>
          <p:cNvPr name="Group 5" id="5"/>
          <p:cNvGrpSpPr/>
          <p:nvPr/>
        </p:nvGrpSpPr>
        <p:grpSpPr>
          <a:xfrm rot="0">
            <a:off x="0" y="-5553"/>
            <a:ext cx="18288000" cy="4814831"/>
            <a:chOff x="0" y="0"/>
            <a:chExt cx="2833290" cy="745943"/>
          </a:xfrm>
        </p:grpSpPr>
        <p:sp>
          <p:nvSpPr>
            <p:cNvPr name="Freeform 6" id="6"/>
            <p:cNvSpPr/>
            <p:nvPr/>
          </p:nvSpPr>
          <p:spPr>
            <a:xfrm flipH="false" flipV="false" rot="0">
              <a:off x="0" y="0"/>
              <a:ext cx="2833290" cy="745943"/>
            </a:xfrm>
            <a:custGeom>
              <a:avLst/>
              <a:gdLst/>
              <a:ahLst/>
              <a:cxnLst/>
              <a:rect r="r" b="b" t="t" l="l"/>
              <a:pathLst>
                <a:path h="745943" w="2833290">
                  <a:moveTo>
                    <a:pt x="0" y="0"/>
                  </a:moveTo>
                  <a:lnTo>
                    <a:pt x="2833290" y="0"/>
                  </a:lnTo>
                  <a:lnTo>
                    <a:pt x="2833290" y="745943"/>
                  </a:lnTo>
                  <a:lnTo>
                    <a:pt x="0" y="745943"/>
                  </a:lnTo>
                  <a:close/>
                </a:path>
              </a:pathLst>
            </a:custGeom>
            <a:blipFill>
              <a:blip r:embed="rId2"/>
              <a:stretch>
                <a:fillRect l="0" t="-50179" r="0" b="-50179"/>
              </a:stretch>
            </a:blipFill>
          </p:spPr>
        </p:sp>
      </p:grpSp>
      <p:grpSp>
        <p:nvGrpSpPr>
          <p:cNvPr name="Group 7" id="7"/>
          <p:cNvGrpSpPr/>
          <p:nvPr/>
        </p:nvGrpSpPr>
        <p:grpSpPr>
          <a:xfrm rot="0">
            <a:off x="8619425" y="3045387"/>
            <a:ext cx="8525575" cy="6605188"/>
            <a:chOff x="0" y="0"/>
            <a:chExt cx="2245419" cy="1739638"/>
          </a:xfrm>
        </p:grpSpPr>
        <p:sp>
          <p:nvSpPr>
            <p:cNvPr name="Freeform 8" id="8"/>
            <p:cNvSpPr/>
            <p:nvPr/>
          </p:nvSpPr>
          <p:spPr>
            <a:xfrm flipH="false" flipV="false" rot="0">
              <a:off x="0" y="0"/>
              <a:ext cx="2245419" cy="1739638"/>
            </a:xfrm>
            <a:custGeom>
              <a:avLst/>
              <a:gdLst/>
              <a:ahLst/>
              <a:cxnLst/>
              <a:rect r="r" b="b" t="t" l="l"/>
              <a:pathLst>
                <a:path h="1739638" w="2245419">
                  <a:moveTo>
                    <a:pt x="0" y="0"/>
                  </a:moveTo>
                  <a:lnTo>
                    <a:pt x="2245419" y="0"/>
                  </a:lnTo>
                  <a:lnTo>
                    <a:pt x="2245419" y="1739638"/>
                  </a:lnTo>
                  <a:lnTo>
                    <a:pt x="0" y="1739638"/>
                  </a:lnTo>
                  <a:close/>
                </a:path>
              </a:pathLst>
            </a:custGeom>
            <a:gradFill rotWithShape="true">
              <a:gsLst>
                <a:gs pos="0">
                  <a:srgbClr val="6B8245">
                    <a:alpha val="100000"/>
                  </a:srgbClr>
                </a:gs>
                <a:gs pos="100000">
                  <a:srgbClr val="394531">
                    <a:alpha val="100000"/>
                  </a:srgbClr>
                </a:gs>
              </a:gsLst>
              <a:lin ang="5400000"/>
            </a:gradFill>
          </p:spPr>
        </p:sp>
        <p:sp>
          <p:nvSpPr>
            <p:cNvPr name="TextBox 9" id="9"/>
            <p:cNvSpPr txBox="true"/>
            <p:nvPr/>
          </p:nvSpPr>
          <p:spPr>
            <a:xfrm>
              <a:off x="0" y="-95250"/>
              <a:ext cx="2245419" cy="1834888"/>
            </a:xfrm>
            <a:prstGeom prst="rect">
              <a:avLst/>
            </a:prstGeom>
          </p:spPr>
          <p:txBody>
            <a:bodyPr anchor="ctr" rtlCol="false" tIns="50800" lIns="50800" bIns="50800" rIns="50800"/>
            <a:lstStyle/>
            <a:p>
              <a:pPr algn="ctr">
                <a:lnSpc>
                  <a:spcPts val="3502"/>
                </a:lnSpc>
              </a:pPr>
            </a:p>
          </p:txBody>
        </p:sp>
      </p:grpSp>
      <p:grpSp>
        <p:nvGrpSpPr>
          <p:cNvPr name="Group 10" id="10"/>
          <p:cNvGrpSpPr/>
          <p:nvPr/>
        </p:nvGrpSpPr>
        <p:grpSpPr>
          <a:xfrm rot="0">
            <a:off x="7597969" y="3410172"/>
            <a:ext cx="707131" cy="2798210"/>
            <a:chOff x="0" y="0"/>
            <a:chExt cx="942842" cy="3730947"/>
          </a:xfrm>
        </p:grpSpPr>
        <p:grpSp>
          <p:nvGrpSpPr>
            <p:cNvPr name="Group 11" id="11"/>
            <p:cNvGrpSpPr/>
            <p:nvPr/>
          </p:nvGrpSpPr>
          <p:grpSpPr>
            <a:xfrm rot="0">
              <a:off x="0" y="0"/>
              <a:ext cx="942842" cy="94284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4A31"/>
              </a:solidFill>
            </p:spPr>
          </p:sp>
          <p:sp>
            <p:nvSpPr>
              <p:cNvPr name="TextBox 13" id="13"/>
              <p:cNvSpPr txBox="true"/>
              <p:nvPr/>
            </p:nvSpPr>
            <p:spPr>
              <a:xfrm>
                <a:off x="76200" y="-19050"/>
                <a:ext cx="660400" cy="755650"/>
              </a:xfrm>
              <a:prstGeom prst="rect">
                <a:avLst/>
              </a:prstGeom>
            </p:spPr>
            <p:txBody>
              <a:bodyPr anchor="ctr" rtlCol="false" tIns="50800" lIns="50800" bIns="50800" rIns="50800"/>
              <a:lstStyle/>
              <a:p>
                <a:pPr algn="ctr">
                  <a:lnSpc>
                    <a:spcPts val="3502"/>
                  </a:lnSpc>
                </a:pPr>
              </a:p>
            </p:txBody>
          </p:sp>
        </p:grpSp>
        <p:grpSp>
          <p:nvGrpSpPr>
            <p:cNvPr name="Group 14" id="14"/>
            <p:cNvGrpSpPr/>
            <p:nvPr/>
          </p:nvGrpSpPr>
          <p:grpSpPr>
            <a:xfrm rot="0">
              <a:off x="0" y="1394053"/>
              <a:ext cx="942842" cy="94284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29562"/>
              </a:solidFill>
            </p:spPr>
          </p:sp>
          <p:sp>
            <p:nvSpPr>
              <p:cNvPr name="TextBox 16" id="16"/>
              <p:cNvSpPr txBox="true"/>
              <p:nvPr/>
            </p:nvSpPr>
            <p:spPr>
              <a:xfrm>
                <a:off x="76200" y="-19050"/>
                <a:ext cx="660400" cy="755650"/>
              </a:xfrm>
              <a:prstGeom prst="rect">
                <a:avLst/>
              </a:prstGeom>
            </p:spPr>
            <p:txBody>
              <a:bodyPr anchor="ctr" rtlCol="false" tIns="50800" lIns="50800" bIns="50800" rIns="50800"/>
              <a:lstStyle/>
              <a:p>
                <a:pPr algn="ctr">
                  <a:lnSpc>
                    <a:spcPts val="3502"/>
                  </a:lnSpc>
                </a:pPr>
              </a:p>
            </p:txBody>
          </p:sp>
        </p:grpSp>
        <p:grpSp>
          <p:nvGrpSpPr>
            <p:cNvPr name="Group 17" id="17"/>
            <p:cNvGrpSpPr/>
            <p:nvPr/>
          </p:nvGrpSpPr>
          <p:grpSpPr>
            <a:xfrm rot="0">
              <a:off x="0" y="2788105"/>
              <a:ext cx="942842" cy="942842"/>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A99A"/>
              </a:solidFill>
            </p:spPr>
          </p:sp>
          <p:sp>
            <p:nvSpPr>
              <p:cNvPr name="TextBox 19" id="19"/>
              <p:cNvSpPr txBox="true"/>
              <p:nvPr/>
            </p:nvSpPr>
            <p:spPr>
              <a:xfrm>
                <a:off x="76200" y="-19050"/>
                <a:ext cx="660400" cy="755650"/>
              </a:xfrm>
              <a:prstGeom prst="rect">
                <a:avLst/>
              </a:prstGeom>
            </p:spPr>
            <p:txBody>
              <a:bodyPr anchor="ctr" rtlCol="false" tIns="50800" lIns="50800" bIns="50800" rIns="50800"/>
              <a:lstStyle/>
              <a:p>
                <a:pPr algn="ctr">
                  <a:lnSpc>
                    <a:spcPts val="3502"/>
                  </a:lnSpc>
                </a:pPr>
              </a:p>
            </p:txBody>
          </p:sp>
        </p:grpSp>
      </p:grpSp>
      <p:sp>
        <p:nvSpPr>
          <p:cNvPr name="TextBox 20" id="20"/>
          <p:cNvSpPr txBox="true"/>
          <p:nvPr/>
        </p:nvSpPr>
        <p:spPr>
          <a:xfrm rot="0">
            <a:off x="1028700" y="5398501"/>
            <a:ext cx="6214024" cy="1764951"/>
          </a:xfrm>
          <a:prstGeom prst="rect">
            <a:avLst/>
          </a:prstGeom>
        </p:spPr>
        <p:txBody>
          <a:bodyPr anchor="t" rtlCol="false" tIns="0" lIns="0" bIns="0" rIns="0">
            <a:spAutoFit/>
          </a:bodyPr>
          <a:lstStyle/>
          <a:p>
            <a:pPr algn="l" marL="0" indent="0" lvl="0">
              <a:lnSpc>
                <a:spcPts val="6918"/>
              </a:lnSpc>
              <a:spcBef>
                <a:spcPct val="0"/>
              </a:spcBef>
            </a:pPr>
            <a:r>
              <a:rPr lang="en-US" b="true" sz="6405" spc="-185">
                <a:solidFill>
                  <a:srgbClr val="FFFFFF"/>
                </a:solidFill>
                <a:latin typeface="Montserrat Semi-Bold"/>
                <a:ea typeface="Montserrat Semi-Bold"/>
                <a:cs typeface="Montserrat Semi-Bold"/>
                <a:sym typeface="Montserrat Semi-Bold"/>
              </a:rPr>
              <a:t>Kesimpulan Optimalisasi </a:t>
            </a:r>
          </a:p>
        </p:txBody>
      </p:sp>
      <p:sp>
        <p:nvSpPr>
          <p:cNvPr name="TextBox 21" id="21"/>
          <p:cNvSpPr txBox="true"/>
          <p:nvPr/>
        </p:nvSpPr>
        <p:spPr>
          <a:xfrm rot="0">
            <a:off x="9530977" y="3625969"/>
            <a:ext cx="6702472" cy="5117202"/>
          </a:xfrm>
          <a:prstGeom prst="rect">
            <a:avLst/>
          </a:prstGeom>
        </p:spPr>
        <p:txBody>
          <a:bodyPr anchor="t" rtlCol="false" tIns="0" lIns="0" bIns="0" rIns="0">
            <a:spAutoFit/>
          </a:bodyPr>
          <a:lstStyle/>
          <a:p>
            <a:pPr algn="l">
              <a:lnSpc>
                <a:spcPts val="4074"/>
              </a:lnSpc>
            </a:pPr>
            <a:r>
              <a:rPr lang="en-US" sz="2910">
                <a:solidFill>
                  <a:srgbClr val="FFFFFF"/>
                </a:solidFill>
                <a:latin typeface="Montserrat"/>
                <a:ea typeface="Montserrat"/>
                <a:cs typeface="Montserrat"/>
                <a:sym typeface="Montserrat"/>
              </a:rPr>
              <a:t>Pada permasalahan yang “Optimasi Biaya Biaya Penyaluran Sawit Ke Pabrik Metode Transportasi” dengan menggunakan Least Cost Method atau LCM. Memberikan solusi yang signifikan dalam meminimalisir biaya distribusi dengan total biaya mencapai Rp1.940.000. </a:t>
            </a:r>
          </a:p>
          <a:p>
            <a:pPr algn="l">
              <a:lnSpc>
                <a:spcPts val="4074"/>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320728"/>
            <a:ext cx="17038722" cy="8966272"/>
            <a:chOff x="0" y="0"/>
            <a:chExt cx="4487565" cy="2361487"/>
          </a:xfrm>
        </p:grpSpPr>
        <p:sp>
          <p:nvSpPr>
            <p:cNvPr name="Freeform 3" id="3"/>
            <p:cNvSpPr/>
            <p:nvPr/>
          </p:nvSpPr>
          <p:spPr>
            <a:xfrm flipH="false" flipV="false" rot="0">
              <a:off x="0" y="0"/>
              <a:ext cx="4487565" cy="2361487"/>
            </a:xfrm>
            <a:custGeom>
              <a:avLst/>
              <a:gdLst/>
              <a:ahLst/>
              <a:cxnLst/>
              <a:rect r="r" b="b" t="t" l="l"/>
              <a:pathLst>
                <a:path h="2361487" w="4487565">
                  <a:moveTo>
                    <a:pt x="0" y="0"/>
                  </a:moveTo>
                  <a:lnTo>
                    <a:pt x="4487565" y="0"/>
                  </a:lnTo>
                  <a:lnTo>
                    <a:pt x="4487565" y="2361487"/>
                  </a:lnTo>
                  <a:lnTo>
                    <a:pt x="0" y="2361487"/>
                  </a:lnTo>
                  <a:close/>
                </a:path>
              </a:pathLst>
            </a:custGeom>
            <a:solidFill>
              <a:srgbClr val="313E2B"/>
            </a:solidFill>
          </p:spPr>
        </p:sp>
        <p:sp>
          <p:nvSpPr>
            <p:cNvPr name="TextBox 4" id="4"/>
            <p:cNvSpPr txBox="true"/>
            <p:nvPr/>
          </p:nvSpPr>
          <p:spPr>
            <a:xfrm>
              <a:off x="0" y="-95250"/>
              <a:ext cx="4487565" cy="2456737"/>
            </a:xfrm>
            <a:prstGeom prst="rect">
              <a:avLst/>
            </a:prstGeom>
          </p:spPr>
          <p:txBody>
            <a:bodyPr anchor="ctr" rtlCol="false" tIns="50800" lIns="50800" bIns="50800" rIns="50800"/>
            <a:lstStyle/>
            <a:p>
              <a:pPr algn="ctr">
                <a:lnSpc>
                  <a:spcPts val="3502"/>
                </a:lnSpc>
              </a:pPr>
            </a:p>
          </p:txBody>
        </p:sp>
      </p:grpSp>
      <p:grpSp>
        <p:nvGrpSpPr>
          <p:cNvPr name="Group 5" id="5"/>
          <p:cNvGrpSpPr/>
          <p:nvPr/>
        </p:nvGrpSpPr>
        <p:grpSpPr>
          <a:xfrm rot="0">
            <a:off x="15647534" y="7604601"/>
            <a:ext cx="1153789" cy="115378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name="TextBox 7" id="7"/>
            <p:cNvSpPr txBox="true"/>
            <p:nvPr/>
          </p:nvSpPr>
          <p:spPr>
            <a:xfrm>
              <a:off x="76200" y="-19050"/>
              <a:ext cx="660400" cy="755650"/>
            </a:xfrm>
            <a:prstGeom prst="rect">
              <a:avLst/>
            </a:prstGeom>
          </p:spPr>
          <p:txBody>
            <a:bodyPr anchor="ctr" rtlCol="false" tIns="50800" lIns="50800" bIns="50800" rIns="50800"/>
            <a:lstStyle/>
            <a:p>
              <a:pPr algn="ctr">
                <a:lnSpc>
                  <a:spcPts val="3502"/>
                </a:lnSpc>
              </a:pPr>
            </a:p>
          </p:txBody>
        </p:sp>
      </p:grpSp>
      <p:grpSp>
        <p:nvGrpSpPr>
          <p:cNvPr name="Group 8" id="8"/>
          <p:cNvGrpSpPr/>
          <p:nvPr/>
        </p:nvGrpSpPr>
        <p:grpSpPr>
          <a:xfrm rot="0">
            <a:off x="2328487" y="7597621"/>
            <a:ext cx="1153789" cy="115378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name="TextBox 10" id="10"/>
            <p:cNvSpPr txBox="true"/>
            <p:nvPr/>
          </p:nvSpPr>
          <p:spPr>
            <a:xfrm>
              <a:off x="76200" y="-19050"/>
              <a:ext cx="660400" cy="755650"/>
            </a:xfrm>
            <a:prstGeom prst="rect">
              <a:avLst/>
            </a:prstGeom>
          </p:spPr>
          <p:txBody>
            <a:bodyPr anchor="ctr" rtlCol="false" tIns="50800" lIns="50800" bIns="50800" rIns="50800"/>
            <a:lstStyle/>
            <a:p>
              <a:pPr algn="ctr">
                <a:lnSpc>
                  <a:spcPts val="3502"/>
                </a:lnSpc>
              </a:pPr>
            </a:p>
          </p:txBody>
        </p:sp>
      </p:grpSp>
      <p:grpSp>
        <p:nvGrpSpPr>
          <p:cNvPr name="Group 11" id="11"/>
          <p:cNvGrpSpPr/>
          <p:nvPr/>
        </p:nvGrpSpPr>
        <p:grpSpPr>
          <a:xfrm rot="-10800000">
            <a:off x="852010" y="4676966"/>
            <a:ext cx="762102" cy="5610034"/>
            <a:chOff x="0" y="0"/>
            <a:chExt cx="200718" cy="1477540"/>
          </a:xfrm>
        </p:grpSpPr>
        <p:sp>
          <p:nvSpPr>
            <p:cNvPr name="Freeform 12" id="12"/>
            <p:cNvSpPr/>
            <p:nvPr/>
          </p:nvSpPr>
          <p:spPr>
            <a:xfrm flipH="false" flipV="false" rot="0">
              <a:off x="0" y="0"/>
              <a:ext cx="200718" cy="1477540"/>
            </a:xfrm>
            <a:custGeom>
              <a:avLst/>
              <a:gdLst/>
              <a:ahLst/>
              <a:cxnLst/>
              <a:rect r="r" b="b" t="t" l="l"/>
              <a:pathLst>
                <a:path h="1477540" w="200718">
                  <a:moveTo>
                    <a:pt x="0" y="0"/>
                  </a:moveTo>
                  <a:lnTo>
                    <a:pt x="200718" y="0"/>
                  </a:lnTo>
                  <a:lnTo>
                    <a:pt x="200718" y="1477540"/>
                  </a:lnTo>
                  <a:lnTo>
                    <a:pt x="0" y="1477540"/>
                  </a:lnTo>
                  <a:close/>
                </a:path>
              </a:pathLst>
            </a:custGeom>
            <a:gradFill rotWithShape="true">
              <a:gsLst>
                <a:gs pos="0">
                  <a:srgbClr val="6B8245">
                    <a:alpha val="100000"/>
                  </a:srgbClr>
                </a:gs>
                <a:gs pos="100000">
                  <a:srgbClr val="394531">
                    <a:alpha val="100000"/>
                  </a:srgbClr>
                </a:gs>
              </a:gsLst>
              <a:lin ang="5400000"/>
            </a:gradFill>
          </p:spPr>
        </p:sp>
        <p:sp>
          <p:nvSpPr>
            <p:cNvPr name="TextBox 13" id="13"/>
            <p:cNvSpPr txBox="true"/>
            <p:nvPr/>
          </p:nvSpPr>
          <p:spPr>
            <a:xfrm>
              <a:off x="0" y="-95250"/>
              <a:ext cx="200718" cy="1572790"/>
            </a:xfrm>
            <a:prstGeom prst="rect">
              <a:avLst/>
            </a:prstGeom>
          </p:spPr>
          <p:txBody>
            <a:bodyPr anchor="ctr" rtlCol="false" tIns="50800" lIns="50800" bIns="50800" rIns="50800"/>
            <a:lstStyle/>
            <a:p>
              <a:pPr algn="ctr">
                <a:lnSpc>
                  <a:spcPts val="3502"/>
                </a:lnSpc>
              </a:pPr>
            </a:p>
          </p:txBody>
        </p:sp>
      </p:grpSp>
      <p:sp>
        <p:nvSpPr>
          <p:cNvPr name="Freeform 14" id="14"/>
          <p:cNvSpPr/>
          <p:nvPr/>
        </p:nvSpPr>
        <p:spPr>
          <a:xfrm flipH="false" flipV="false" rot="0">
            <a:off x="15853350" y="7810417"/>
            <a:ext cx="742158" cy="742158"/>
          </a:xfrm>
          <a:custGeom>
            <a:avLst/>
            <a:gdLst/>
            <a:ahLst/>
            <a:cxnLst/>
            <a:rect r="r" b="b" t="t" l="l"/>
            <a:pathLst>
              <a:path h="742158" w="742158">
                <a:moveTo>
                  <a:pt x="0" y="0"/>
                </a:moveTo>
                <a:lnTo>
                  <a:pt x="742157" y="0"/>
                </a:lnTo>
                <a:lnTo>
                  <a:pt x="742157" y="742157"/>
                </a:lnTo>
                <a:lnTo>
                  <a:pt x="0" y="7421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2507988" y="7810417"/>
            <a:ext cx="794788" cy="728198"/>
          </a:xfrm>
          <a:custGeom>
            <a:avLst/>
            <a:gdLst/>
            <a:ahLst/>
            <a:cxnLst/>
            <a:rect r="r" b="b" t="t" l="l"/>
            <a:pathLst>
              <a:path h="728198" w="794788">
                <a:moveTo>
                  <a:pt x="0" y="0"/>
                </a:moveTo>
                <a:lnTo>
                  <a:pt x="794788" y="0"/>
                </a:lnTo>
                <a:lnTo>
                  <a:pt x="794788" y="728197"/>
                </a:lnTo>
                <a:lnTo>
                  <a:pt x="0" y="7281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7860697" y="5424583"/>
            <a:ext cx="2833154" cy="4542131"/>
          </a:xfrm>
          <a:custGeom>
            <a:avLst/>
            <a:gdLst/>
            <a:ahLst/>
            <a:cxnLst/>
            <a:rect r="r" b="b" t="t" l="l"/>
            <a:pathLst>
              <a:path h="4542131" w="2833154">
                <a:moveTo>
                  <a:pt x="0" y="0"/>
                </a:moveTo>
                <a:lnTo>
                  <a:pt x="2833154" y="0"/>
                </a:lnTo>
                <a:lnTo>
                  <a:pt x="2833154" y="4542131"/>
                </a:lnTo>
                <a:lnTo>
                  <a:pt x="0" y="4542131"/>
                </a:lnTo>
                <a:lnTo>
                  <a:pt x="0" y="0"/>
                </a:lnTo>
                <a:close/>
              </a:path>
            </a:pathLst>
          </a:custGeom>
          <a:blipFill>
            <a:blip r:embed="rId6"/>
            <a:stretch>
              <a:fillRect l="0" t="0" r="0" b="0"/>
            </a:stretch>
          </a:blipFill>
        </p:spPr>
      </p:sp>
      <p:sp>
        <p:nvSpPr>
          <p:cNvPr name="TextBox 17" id="17"/>
          <p:cNvSpPr txBox="true"/>
          <p:nvPr/>
        </p:nvSpPr>
        <p:spPr>
          <a:xfrm rot="0">
            <a:off x="4466639" y="1774642"/>
            <a:ext cx="10604000" cy="907251"/>
          </a:xfrm>
          <a:prstGeom prst="rect">
            <a:avLst/>
          </a:prstGeom>
        </p:spPr>
        <p:txBody>
          <a:bodyPr anchor="t" rtlCol="false" tIns="0" lIns="0" bIns="0" rIns="0">
            <a:spAutoFit/>
          </a:bodyPr>
          <a:lstStyle/>
          <a:p>
            <a:pPr algn="ctr" marL="0" indent="0" lvl="0">
              <a:lnSpc>
                <a:spcPts val="6918"/>
              </a:lnSpc>
              <a:spcBef>
                <a:spcPct val="0"/>
              </a:spcBef>
            </a:pPr>
            <a:r>
              <a:rPr lang="en-US" b="true" sz="6405" spc="-185">
                <a:solidFill>
                  <a:srgbClr val="FFFFFF"/>
                </a:solidFill>
                <a:latin typeface="Montserrat Semi-Bold"/>
                <a:ea typeface="Montserrat Semi-Bold"/>
                <a:cs typeface="Montserrat Semi-Bold"/>
                <a:sym typeface="Montserrat Semi-Bold"/>
              </a:rPr>
              <a:t>THANKS</a:t>
            </a:r>
          </a:p>
        </p:txBody>
      </p:sp>
      <p:sp>
        <p:nvSpPr>
          <p:cNvPr name="TextBox 18" id="18"/>
          <p:cNvSpPr txBox="true"/>
          <p:nvPr/>
        </p:nvSpPr>
        <p:spPr>
          <a:xfrm rot="0">
            <a:off x="3061992" y="4468693"/>
            <a:ext cx="12164017" cy="674807"/>
          </a:xfrm>
          <a:prstGeom prst="rect">
            <a:avLst/>
          </a:prstGeom>
        </p:spPr>
        <p:txBody>
          <a:bodyPr anchor="t" rtlCol="false" tIns="0" lIns="0" bIns="0" rIns="0">
            <a:spAutoFit/>
          </a:bodyPr>
          <a:lstStyle/>
          <a:p>
            <a:pPr algn="ctr">
              <a:lnSpc>
                <a:spcPts val="5514"/>
              </a:lnSpc>
            </a:pPr>
            <a:r>
              <a:rPr lang="en-US" sz="3938" b="true">
                <a:solidFill>
                  <a:srgbClr val="FFFFFF"/>
                </a:solidFill>
                <a:latin typeface="Open Sans Bold"/>
                <a:ea typeface="Open Sans Bold"/>
                <a:cs typeface="Open Sans Bold"/>
                <a:sym typeface="Open Sans Bold"/>
              </a:rPr>
              <a:t>“Ketika Tubuh Kita Menderita, Jiwa Kita Bangkit”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33061" y="1320728"/>
            <a:ext cx="17038722" cy="8966272"/>
            <a:chOff x="0" y="0"/>
            <a:chExt cx="4487565" cy="2361487"/>
          </a:xfrm>
        </p:grpSpPr>
        <p:sp>
          <p:nvSpPr>
            <p:cNvPr name="Freeform 3" id="3"/>
            <p:cNvSpPr/>
            <p:nvPr/>
          </p:nvSpPr>
          <p:spPr>
            <a:xfrm flipH="false" flipV="false" rot="0">
              <a:off x="0" y="0"/>
              <a:ext cx="4487565" cy="2361487"/>
            </a:xfrm>
            <a:custGeom>
              <a:avLst/>
              <a:gdLst/>
              <a:ahLst/>
              <a:cxnLst/>
              <a:rect r="r" b="b" t="t" l="l"/>
              <a:pathLst>
                <a:path h="2361487" w="4487565">
                  <a:moveTo>
                    <a:pt x="0" y="0"/>
                  </a:moveTo>
                  <a:lnTo>
                    <a:pt x="4487565" y="0"/>
                  </a:lnTo>
                  <a:lnTo>
                    <a:pt x="4487565" y="2361487"/>
                  </a:lnTo>
                  <a:lnTo>
                    <a:pt x="0" y="2361487"/>
                  </a:lnTo>
                  <a:close/>
                </a:path>
              </a:pathLst>
            </a:custGeom>
            <a:solidFill>
              <a:srgbClr val="313E2B"/>
            </a:solidFill>
          </p:spPr>
        </p:sp>
        <p:sp>
          <p:nvSpPr>
            <p:cNvPr name="TextBox 4" id="4"/>
            <p:cNvSpPr txBox="true"/>
            <p:nvPr/>
          </p:nvSpPr>
          <p:spPr>
            <a:xfrm>
              <a:off x="0" y="-95250"/>
              <a:ext cx="4487565" cy="2456737"/>
            </a:xfrm>
            <a:prstGeom prst="rect">
              <a:avLst/>
            </a:prstGeom>
          </p:spPr>
          <p:txBody>
            <a:bodyPr anchor="ctr" rtlCol="false" tIns="50800" lIns="50800" bIns="50800" rIns="50800"/>
            <a:lstStyle/>
            <a:p>
              <a:pPr algn="ctr">
                <a:lnSpc>
                  <a:spcPts val="3502"/>
                </a:lnSpc>
              </a:pPr>
            </a:p>
          </p:txBody>
        </p:sp>
      </p:grpSp>
      <p:grpSp>
        <p:nvGrpSpPr>
          <p:cNvPr name="Group 5" id="5"/>
          <p:cNvGrpSpPr/>
          <p:nvPr/>
        </p:nvGrpSpPr>
        <p:grpSpPr>
          <a:xfrm rot="0">
            <a:off x="5189302" y="3788785"/>
            <a:ext cx="1153789" cy="115378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name="TextBox 7" id="7"/>
            <p:cNvSpPr txBox="true"/>
            <p:nvPr/>
          </p:nvSpPr>
          <p:spPr>
            <a:xfrm>
              <a:off x="76200" y="-19050"/>
              <a:ext cx="660400" cy="755650"/>
            </a:xfrm>
            <a:prstGeom prst="rect">
              <a:avLst/>
            </a:prstGeom>
          </p:spPr>
          <p:txBody>
            <a:bodyPr anchor="ctr" rtlCol="false" tIns="50800" lIns="50800" bIns="50800" rIns="50800"/>
            <a:lstStyle/>
            <a:p>
              <a:pPr algn="ctr">
                <a:lnSpc>
                  <a:spcPts val="3502"/>
                </a:lnSpc>
              </a:pPr>
            </a:p>
          </p:txBody>
        </p:sp>
      </p:grpSp>
      <p:grpSp>
        <p:nvGrpSpPr>
          <p:cNvPr name="Group 8" id="8"/>
          <p:cNvGrpSpPr/>
          <p:nvPr/>
        </p:nvGrpSpPr>
        <p:grpSpPr>
          <a:xfrm rot="0">
            <a:off x="5189302" y="7481983"/>
            <a:ext cx="1153789" cy="115378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name="TextBox 10" id="10"/>
            <p:cNvSpPr txBox="true"/>
            <p:nvPr/>
          </p:nvSpPr>
          <p:spPr>
            <a:xfrm>
              <a:off x="76200" y="-19050"/>
              <a:ext cx="660400" cy="755650"/>
            </a:xfrm>
            <a:prstGeom prst="rect">
              <a:avLst/>
            </a:prstGeom>
          </p:spPr>
          <p:txBody>
            <a:bodyPr anchor="ctr" rtlCol="false" tIns="50800" lIns="50800" bIns="50800" rIns="50800"/>
            <a:lstStyle/>
            <a:p>
              <a:pPr algn="ctr">
                <a:lnSpc>
                  <a:spcPts val="3502"/>
                </a:lnSpc>
              </a:pPr>
            </a:p>
          </p:txBody>
        </p:sp>
      </p:grpSp>
      <p:grpSp>
        <p:nvGrpSpPr>
          <p:cNvPr name="Group 11" id="11"/>
          <p:cNvGrpSpPr/>
          <p:nvPr/>
        </p:nvGrpSpPr>
        <p:grpSpPr>
          <a:xfrm rot="0">
            <a:off x="5189302" y="5628985"/>
            <a:ext cx="1153789" cy="115378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name="TextBox 13" id="13"/>
            <p:cNvSpPr txBox="true"/>
            <p:nvPr/>
          </p:nvSpPr>
          <p:spPr>
            <a:xfrm>
              <a:off x="76200" y="-19050"/>
              <a:ext cx="660400" cy="755650"/>
            </a:xfrm>
            <a:prstGeom prst="rect">
              <a:avLst/>
            </a:prstGeom>
          </p:spPr>
          <p:txBody>
            <a:bodyPr anchor="ctr" rtlCol="false" tIns="50800" lIns="50800" bIns="50800" rIns="50800"/>
            <a:lstStyle/>
            <a:p>
              <a:pPr algn="ctr">
                <a:lnSpc>
                  <a:spcPts val="3502"/>
                </a:lnSpc>
              </a:pPr>
            </a:p>
          </p:txBody>
        </p:sp>
      </p:grpSp>
      <p:grpSp>
        <p:nvGrpSpPr>
          <p:cNvPr name="Group 14" id="14"/>
          <p:cNvGrpSpPr/>
          <p:nvPr/>
        </p:nvGrpSpPr>
        <p:grpSpPr>
          <a:xfrm rot="-10800000">
            <a:off x="852010" y="4676966"/>
            <a:ext cx="762102" cy="5610034"/>
            <a:chOff x="0" y="0"/>
            <a:chExt cx="200718" cy="1477540"/>
          </a:xfrm>
        </p:grpSpPr>
        <p:sp>
          <p:nvSpPr>
            <p:cNvPr name="Freeform 15" id="15"/>
            <p:cNvSpPr/>
            <p:nvPr/>
          </p:nvSpPr>
          <p:spPr>
            <a:xfrm flipH="false" flipV="false" rot="0">
              <a:off x="0" y="0"/>
              <a:ext cx="200718" cy="1477540"/>
            </a:xfrm>
            <a:custGeom>
              <a:avLst/>
              <a:gdLst/>
              <a:ahLst/>
              <a:cxnLst/>
              <a:rect r="r" b="b" t="t" l="l"/>
              <a:pathLst>
                <a:path h="1477540" w="200718">
                  <a:moveTo>
                    <a:pt x="0" y="0"/>
                  </a:moveTo>
                  <a:lnTo>
                    <a:pt x="200718" y="0"/>
                  </a:lnTo>
                  <a:lnTo>
                    <a:pt x="200718" y="1477540"/>
                  </a:lnTo>
                  <a:lnTo>
                    <a:pt x="0" y="1477540"/>
                  </a:lnTo>
                  <a:close/>
                </a:path>
              </a:pathLst>
            </a:custGeom>
            <a:gradFill rotWithShape="true">
              <a:gsLst>
                <a:gs pos="0">
                  <a:srgbClr val="6B8245">
                    <a:alpha val="100000"/>
                  </a:srgbClr>
                </a:gs>
                <a:gs pos="100000">
                  <a:srgbClr val="394531">
                    <a:alpha val="100000"/>
                  </a:srgbClr>
                </a:gs>
              </a:gsLst>
              <a:lin ang="5400000"/>
            </a:gradFill>
          </p:spPr>
        </p:sp>
        <p:sp>
          <p:nvSpPr>
            <p:cNvPr name="TextBox 16" id="16"/>
            <p:cNvSpPr txBox="true"/>
            <p:nvPr/>
          </p:nvSpPr>
          <p:spPr>
            <a:xfrm>
              <a:off x="0" y="-95250"/>
              <a:ext cx="200718" cy="1572790"/>
            </a:xfrm>
            <a:prstGeom prst="rect">
              <a:avLst/>
            </a:prstGeom>
          </p:spPr>
          <p:txBody>
            <a:bodyPr anchor="ctr" rtlCol="false" tIns="50800" lIns="50800" bIns="50800" rIns="50800"/>
            <a:lstStyle/>
            <a:p>
              <a:pPr algn="ctr">
                <a:lnSpc>
                  <a:spcPts val="3502"/>
                </a:lnSpc>
              </a:pPr>
            </a:p>
          </p:txBody>
        </p:sp>
      </p:grpSp>
      <p:sp>
        <p:nvSpPr>
          <p:cNvPr name="Freeform 17" id="17"/>
          <p:cNvSpPr/>
          <p:nvPr/>
        </p:nvSpPr>
        <p:spPr>
          <a:xfrm flipH="false" flipV="false" rot="0">
            <a:off x="5408406" y="3999909"/>
            <a:ext cx="715582" cy="731543"/>
          </a:xfrm>
          <a:custGeom>
            <a:avLst/>
            <a:gdLst/>
            <a:ahLst/>
            <a:cxnLst/>
            <a:rect r="r" b="b" t="t" l="l"/>
            <a:pathLst>
              <a:path h="731543" w="715582">
                <a:moveTo>
                  <a:pt x="0" y="0"/>
                </a:moveTo>
                <a:lnTo>
                  <a:pt x="715581" y="0"/>
                </a:lnTo>
                <a:lnTo>
                  <a:pt x="715581" y="731542"/>
                </a:lnTo>
                <a:lnTo>
                  <a:pt x="0" y="7315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5344234" y="5803864"/>
            <a:ext cx="843925" cy="804031"/>
          </a:xfrm>
          <a:custGeom>
            <a:avLst/>
            <a:gdLst/>
            <a:ahLst/>
            <a:cxnLst/>
            <a:rect r="r" b="b" t="t" l="l"/>
            <a:pathLst>
              <a:path h="804031" w="843925">
                <a:moveTo>
                  <a:pt x="0" y="0"/>
                </a:moveTo>
                <a:lnTo>
                  <a:pt x="843925" y="0"/>
                </a:lnTo>
                <a:lnTo>
                  <a:pt x="843925" y="804031"/>
                </a:lnTo>
                <a:lnTo>
                  <a:pt x="0" y="8040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5419214" y="7640024"/>
            <a:ext cx="704774" cy="721835"/>
          </a:xfrm>
          <a:custGeom>
            <a:avLst/>
            <a:gdLst/>
            <a:ahLst/>
            <a:cxnLst/>
            <a:rect r="r" b="b" t="t" l="l"/>
            <a:pathLst>
              <a:path h="721835" w="704774">
                <a:moveTo>
                  <a:pt x="0" y="0"/>
                </a:moveTo>
                <a:lnTo>
                  <a:pt x="704773" y="0"/>
                </a:lnTo>
                <a:lnTo>
                  <a:pt x="704773" y="721835"/>
                </a:lnTo>
                <a:lnTo>
                  <a:pt x="0" y="7218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7537592" y="4265948"/>
            <a:ext cx="7516831" cy="4095911"/>
          </a:xfrm>
          <a:prstGeom prst="rect">
            <a:avLst/>
          </a:prstGeom>
        </p:spPr>
        <p:txBody>
          <a:bodyPr anchor="t" rtlCol="false" tIns="0" lIns="0" bIns="0" rIns="0">
            <a:spAutoFit/>
          </a:bodyPr>
          <a:lstStyle/>
          <a:p>
            <a:pPr algn="just">
              <a:lnSpc>
                <a:spcPts val="6656"/>
              </a:lnSpc>
            </a:pPr>
            <a:r>
              <a:rPr lang="en-US" sz="3110" b="true">
                <a:solidFill>
                  <a:srgbClr val="FFFFFF"/>
                </a:solidFill>
                <a:latin typeface="Montserrat Semi-Bold"/>
                <a:ea typeface="Montserrat Semi-Bold"/>
                <a:cs typeface="Montserrat Semi-Bold"/>
                <a:sym typeface="Montserrat Semi-Bold"/>
              </a:rPr>
              <a:t>Faujian Harry Salma  F1E122053</a:t>
            </a:r>
          </a:p>
          <a:p>
            <a:pPr algn="just">
              <a:lnSpc>
                <a:spcPts val="6656"/>
              </a:lnSpc>
            </a:pPr>
            <a:r>
              <a:rPr lang="en-US" sz="3110" b="true">
                <a:solidFill>
                  <a:srgbClr val="FFFFFF"/>
                </a:solidFill>
                <a:latin typeface="Montserrat Semi-Bold"/>
                <a:ea typeface="Montserrat Semi-Bold"/>
                <a:cs typeface="Montserrat Semi-Bold"/>
                <a:sym typeface="Montserrat Semi-Bold"/>
              </a:rPr>
              <a:t>Yahya Nugraha Putra  F1E122105</a:t>
            </a:r>
          </a:p>
          <a:p>
            <a:pPr algn="just">
              <a:lnSpc>
                <a:spcPts val="6656"/>
              </a:lnSpc>
            </a:pPr>
            <a:r>
              <a:rPr lang="en-US" sz="3110" b="true">
                <a:solidFill>
                  <a:srgbClr val="FFFFFF"/>
                </a:solidFill>
                <a:latin typeface="Montserrat Semi-Bold"/>
                <a:ea typeface="Montserrat Semi-Bold"/>
                <a:cs typeface="Montserrat Semi-Bold"/>
                <a:sym typeface="Montserrat Semi-Bold"/>
              </a:rPr>
              <a:t>Ofel Idhan Wahyu   F1E122106</a:t>
            </a:r>
          </a:p>
          <a:p>
            <a:pPr algn="just">
              <a:lnSpc>
                <a:spcPts val="6656"/>
              </a:lnSpc>
            </a:pPr>
            <a:r>
              <a:rPr lang="en-US" sz="3110" b="true">
                <a:solidFill>
                  <a:srgbClr val="FFFFFF"/>
                </a:solidFill>
                <a:latin typeface="Montserrat Semi-Bold"/>
                <a:ea typeface="Montserrat Semi-Bold"/>
                <a:cs typeface="Montserrat Semi-Bold"/>
                <a:sym typeface="Montserrat Semi-Bold"/>
              </a:rPr>
              <a:t>Endru Silalahi   F1E122078</a:t>
            </a:r>
          </a:p>
          <a:p>
            <a:pPr algn="just">
              <a:lnSpc>
                <a:spcPts val="6656"/>
              </a:lnSpc>
              <a:spcBef>
                <a:spcPct val="0"/>
              </a:spcBef>
            </a:pPr>
            <a:r>
              <a:rPr lang="en-US" b="true" sz="3110">
                <a:solidFill>
                  <a:srgbClr val="FFFFFF"/>
                </a:solidFill>
                <a:latin typeface="Montserrat Semi-Bold"/>
                <a:ea typeface="Montserrat Semi-Bold"/>
                <a:cs typeface="Montserrat Semi-Bold"/>
                <a:sym typeface="Montserrat Semi-Bold"/>
              </a:rPr>
              <a:t>Ofren Dialsa   F1E122155</a:t>
            </a:r>
          </a:p>
        </p:txBody>
      </p:sp>
      <p:sp>
        <p:nvSpPr>
          <p:cNvPr name="TextBox 21" id="21"/>
          <p:cNvSpPr txBox="true"/>
          <p:nvPr/>
        </p:nvSpPr>
        <p:spPr>
          <a:xfrm rot="0">
            <a:off x="7537592" y="2504278"/>
            <a:ext cx="5370995" cy="907251"/>
          </a:xfrm>
          <a:prstGeom prst="rect">
            <a:avLst/>
          </a:prstGeom>
        </p:spPr>
        <p:txBody>
          <a:bodyPr anchor="t" rtlCol="false" tIns="0" lIns="0" bIns="0" rIns="0">
            <a:spAutoFit/>
          </a:bodyPr>
          <a:lstStyle/>
          <a:p>
            <a:pPr algn="ctr" marL="0" indent="0" lvl="0">
              <a:lnSpc>
                <a:spcPts val="6918"/>
              </a:lnSpc>
              <a:spcBef>
                <a:spcPct val="0"/>
              </a:spcBef>
            </a:pPr>
            <a:r>
              <a:rPr lang="en-US" b="true" sz="6405" spc="-185">
                <a:solidFill>
                  <a:srgbClr val="FFFFFF"/>
                </a:solidFill>
                <a:latin typeface="Montserrat Semi-Bold"/>
                <a:ea typeface="Montserrat Semi-Bold"/>
                <a:cs typeface="Montserrat Semi-Bold"/>
                <a:sym typeface="Montserrat Semi-Bold"/>
              </a:rPr>
              <a:t>Anggota Tim</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914197" y="0"/>
            <a:ext cx="11286542" cy="10428428"/>
            <a:chOff x="0" y="0"/>
            <a:chExt cx="2972587" cy="2746582"/>
          </a:xfrm>
        </p:grpSpPr>
        <p:sp>
          <p:nvSpPr>
            <p:cNvPr name="Freeform 3" id="3"/>
            <p:cNvSpPr/>
            <p:nvPr/>
          </p:nvSpPr>
          <p:spPr>
            <a:xfrm flipH="false" flipV="false" rot="0">
              <a:off x="0" y="0"/>
              <a:ext cx="2972587" cy="2746582"/>
            </a:xfrm>
            <a:custGeom>
              <a:avLst/>
              <a:gdLst/>
              <a:ahLst/>
              <a:cxnLst/>
              <a:rect r="r" b="b" t="t" l="l"/>
              <a:pathLst>
                <a:path h="2746582" w="2972587">
                  <a:moveTo>
                    <a:pt x="0" y="0"/>
                  </a:moveTo>
                  <a:lnTo>
                    <a:pt x="2972587" y="0"/>
                  </a:lnTo>
                  <a:lnTo>
                    <a:pt x="2972587" y="2746582"/>
                  </a:lnTo>
                  <a:lnTo>
                    <a:pt x="0" y="2746582"/>
                  </a:lnTo>
                  <a:close/>
                </a:path>
              </a:pathLst>
            </a:custGeom>
            <a:solidFill>
              <a:srgbClr val="313E2B"/>
            </a:solidFill>
          </p:spPr>
        </p:sp>
        <p:sp>
          <p:nvSpPr>
            <p:cNvPr name="TextBox 4" id="4"/>
            <p:cNvSpPr txBox="true"/>
            <p:nvPr/>
          </p:nvSpPr>
          <p:spPr>
            <a:xfrm>
              <a:off x="0" y="-95250"/>
              <a:ext cx="2972587" cy="2841832"/>
            </a:xfrm>
            <a:prstGeom prst="rect">
              <a:avLst/>
            </a:prstGeom>
          </p:spPr>
          <p:txBody>
            <a:bodyPr anchor="ctr" rtlCol="false" tIns="50800" lIns="50800" bIns="50800" rIns="50800"/>
            <a:lstStyle/>
            <a:p>
              <a:pPr algn="ctr">
                <a:lnSpc>
                  <a:spcPts val="3502"/>
                </a:lnSpc>
              </a:pPr>
            </a:p>
          </p:txBody>
        </p:sp>
      </p:grpSp>
      <p:grpSp>
        <p:nvGrpSpPr>
          <p:cNvPr name="Group 5" id="5"/>
          <p:cNvGrpSpPr/>
          <p:nvPr/>
        </p:nvGrpSpPr>
        <p:grpSpPr>
          <a:xfrm rot="5400000">
            <a:off x="6511129" y="-2182176"/>
            <a:ext cx="6335191" cy="17218552"/>
            <a:chOff x="0" y="0"/>
            <a:chExt cx="1668528" cy="4534927"/>
          </a:xfrm>
        </p:grpSpPr>
        <p:sp>
          <p:nvSpPr>
            <p:cNvPr name="Freeform 6" id="6"/>
            <p:cNvSpPr/>
            <p:nvPr/>
          </p:nvSpPr>
          <p:spPr>
            <a:xfrm flipH="false" flipV="false" rot="0">
              <a:off x="0" y="0"/>
              <a:ext cx="1668528" cy="4534927"/>
            </a:xfrm>
            <a:custGeom>
              <a:avLst/>
              <a:gdLst/>
              <a:ahLst/>
              <a:cxnLst/>
              <a:rect r="r" b="b" t="t" l="l"/>
              <a:pathLst>
                <a:path h="4534927" w="1668528">
                  <a:moveTo>
                    <a:pt x="0" y="0"/>
                  </a:moveTo>
                  <a:lnTo>
                    <a:pt x="1668528" y="0"/>
                  </a:lnTo>
                  <a:lnTo>
                    <a:pt x="1668528" y="4534927"/>
                  </a:lnTo>
                  <a:lnTo>
                    <a:pt x="0" y="4534927"/>
                  </a:lnTo>
                  <a:close/>
                </a:path>
              </a:pathLst>
            </a:custGeom>
            <a:gradFill rotWithShape="true">
              <a:gsLst>
                <a:gs pos="0">
                  <a:srgbClr val="6B8245">
                    <a:alpha val="100000"/>
                  </a:srgbClr>
                </a:gs>
                <a:gs pos="100000">
                  <a:srgbClr val="394531">
                    <a:alpha val="100000"/>
                  </a:srgbClr>
                </a:gs>
              </a:gsLst>
              <a:lin ang="5400000"/>
            </a:gradFill>
          </p:spPr>
        </p:sp>
        <p:sp>
          <p:nvSpPr>
            <p:cNvPr name="TextBox 7" id="7"/>
            <p:cNvSpPr txBox="true"/>
            <p:nvPr/>
          </p:nvSpPr>
          <p:spPr>
            <a:xfrm>
              <a:off x="0" y="-95250"/>
              <a:ext cx="1668528" cy="4630177"/>
            </a:xfrm>
            <a:prstGeom prst="rect">
              <a:avLst/>
            </a:prstGeom>
          </p:spPr>
          <p:txBody>
            <a:bodyPr anchor="ctr" rtlCol="false" tIns="50800" lIns="50800" bIns="50800" rIns="50800"/>
            <a:lstStyle/>
            <a:p>
              <a:pPr algn="ctr">
                <a:lnSpc>
                  <a:spcPts val="3502"/>
                </a:lnSpc>
              </a:pPr>
            </a:p>
          </p:txBody>
        </p:sp>
      </p:grpSp>
      <p:sp>
        <p:nvSpPr>
          <p:cNvPr name="TextBox 8" id="8"/>
          <p:cNvSpPr txBox="true"/>
          <p:nvPr/>
        </p:nvSpPr>
        <p:spPr>
          <a:xfrm rot="0">
            <a:off x="1069448" y="1520515"/>
            <a:ext cx="6214024" cy="897951"/>
          </a:xfrm>
          <a:prstGeom prst="rect">
            <a:avLst/>
          </a:prstGeom>
        </p:spPr>
        <p:txBody>
          <a:bodyPr anchor="t" rtlCol="false" tIns="0" lIns="0" bIns="0" rIns="0">
            <a:spAutoFit/>
          </a:bodyPr>
          <a:lstStyle/>
          <a:p>
            <a:pPr algn="l" marL="0" indent="0" lvl="0">
              <a:lnSpc>
                <a:spcPts val="6918"/>
              </a:lnSpc>
              <a:spcBef>
                <a:spcPct val="0"/>
              </a:spcBef>
            </a:pPr>
            <a:r>
              <a:rPr lang="en-US" b="true" sz="6405" spc="-185">
                <a:solidFill>
                  <a:srgbClr val="FFFFFF"/>
                </a:solidFill>
                <a:latin typeface="Montserrat Semi-Bold"/>
                <a:ea typeface="Montserrat Semi-Bold"/>
                <a:cs typeface="Montserrat Semi-Bold"/>
                <a:sym typeface="Montserrat Semi-Bold"/>
              </a:rPr>
              <a:t>Pendahuluan</a:t>
            </a:r>
          </a:p>
        </p:txBody>
      </p:sp>
      <p:sp>
        <p:nvSpPr>
          <p:cNvPr name="TextBox 9" id="9"/>
          <p:cNvSpPr txBox="true"/>
          <p:nvPr/>
        </p:nvSpPr>
        <p:spPr>
          <a:xfrm rot="0">
            <a:off x="2007149" y="4656426"/>
            <a:ext cx="6773300" cy="3800475"/>
          </a:xfrm>
          <a:prstGeom prst="rect">
            <a:avLst/>
          </a:prstGeom>
        </p:spPr>
        <p:txBody>
          <a:bodyPr anchor="t" rtlCol="false" tIns="0" lIns="0" bIns="0" rIns="0">
            <a:spAutoFit/>
          </a:bodyPr>
          <a:lstStyle/>
          <a:p>
            <a:pPr algn="l">
              <a:lnSpc>
                <a:spcPts val="3000"/>
              </a:lnSpc>
            </a:pPr>
            <a:r>
              <a:rPr lang="en-US" sz="2000">
                <a:solidFill>
                  <a:srgbClr val="FFFFFF"/>
                </a:solidFill>
                <a:latin typeface="Canva Sans"/>
                <a:ea typeface="Canva Sans"/>
                <a:cs typeface="Canva Sans"/>
                <a:sym typeface="Canva Sans"/>
              </a:rPr>
              <a:t>Industri kelapa sawit berperan penting dalam perekonomian Indonesia, namun efisiensi rantai pasok, terutama penyaluran buah sawit dari kebun ke pabrik, masih menjadi tantangan. Faktor-faktor seperti jarak, infrastruktur, kapasitas angkut, dan fluktuasi harga bahan bakar mempengaruhi biaya operasional. Untuk meningkatkan daya saing dan profitabilitas, diperlukan optimasi melalui metode transportasi dalam riset operasi, yang dapat membantu meminimalkan biaya distribusi secara efisien.</a:t>
            </a:r>
          </a:p>
        </p:txBody>
      </p:sp>
      <p:sp>
        <p:nvSpPr>
          <p:cNvPr name="TextBox 10" id="10"/>
          <p:cNvSpPr txBox="true"/>
          <p:nvPr/>
        </p:nvSpPr>
        <p:spPr>
          <a:xfrm rot="0">
            <a:off x="10725238" y="4656426"/>
            <a:ext cx="6534062" cy="3800475"/>
          </a:xfrm>
          <a:prstGeom prst="rect">
            <a:avLst/>
          </a:prstGeom>
        </p:spPr>
        <p:txBody>
          <a:bodyPr anchor="t" rtlCol="false" tIns="0" lIns="0" bIns="0" rIns="0">
            <a:spAutoFit/>
          </a:bodyPr>
          <a:lstStyle/>
          <a:p>
            <a:pPr algn="l">
              <a:lnSpc>
                <a:spcPts val="3000"/>
              </a:lnSpc>
            </a:pPr>
            <a:r>
              <a:rPr lang="en-US" sz="2000">
                <a:solidFill>
                  <a:srgbClr val="FFFFFF"/>
                </a:solidFill>
                <a:latin typeface="Canva Sans"/>
                <a:ea typeface="Canva Sans"/>
                <a:cs typeface="Canva Sans"/>
                <a:sym typeface="Canva Sans"/>
              </a:rPr>
              <a:t>Ketidak nyamanan Distribusi: </a:t>
            </a:r>
          </a:p>
          <a:p>
            <a:pPr algn="l" marL="431801" indent="-215900" lvl="1">
              <a:lnSpc>
                <a:spcPts val="3000"/>
              </a:lnSpc>
              <a:buFont typeface="Arial"/>
              <a:buChar char="•"/>
            </a:pPr>
            <a:r>
              <a:rPr lang="en-US" sz="2000">
                <a:solidFill>
                  <a:srgbClr val="FFFFFF"/>
                </a:solidFill>
                <a:latin typeface="Canva Sans"/>
                <a:ea typeface="Canva Sans"/>
                <a:cs typeface="Canva Sans"/>
                <a:sym typeface="Canva Sans"/>
              </a:rPr>
              <a:t>Bagaimana mengoptimalkan rute distribusi sawit dari 3 kebun ke pabrik? </a:t>
            </a:r>
          </a:p>
          <a:p>
            <a:pPr algn="l" marL="431801" indent="-215900" lvl="1">
              <a:lnSpc>
                <a:spcPts val="3000"/>
              </a:lnSpc>
              <a:buFont typeface="Arial"/>
              <a:buChar char="•"/>
            </a:pPr>
            <a:r>
              <a:rPr lang="en-US" sz="2000">
                <a:solidFill>
                  <a:srgbClr val="FFFFFF"/>
                </a:solidFill>
                <a:latin typeface="Canva Sans"/>
                <a:ea typeface="Canva Sans"/>
                <a:cs typeface="Canva Sans"/>
                <a:sym typeface="Canva Sans"/>
              </a:rPr>
              <a:t>Apakah kapasitas angkut sudah dimanfaatkan secara optimal?</a:t>
            </a:r>
          </a:p>
          <a:p>
            <a:pPr algn="l">
              <a:lnSpc>
                <a:spcPts val="3000"/>
              </a:lnSpc>
            </a:pPr>
            <a:r>
              <a:rPr lang="en-US" sz="2000">
                <a:solidFill>
                  <a:srgbClr val="FFFFFF"/>
                </a:solidFill>
                <a:latin typeface="Canva Sans"/>
                <a:ea typeface="Canva Sans"/>
                <a:cs typeface="Canva Sans"/>
                <a:sym typeface="Canva Sans"/>
              </a:rPr>
              <a:t>Variabilitas Biaya Transportasi: </a:t>
            </a:r>
          </a:p>
          <a:p>
            <a:pPr algn="l" marL="431801" indent="-215900" lvl="1">
              <a:lnSpc>
                <a:spcPts val="3000"/>
              </a:lnSpc>
              <a:buFont typeface="Arial"/>
              <a:buChar char="•"/>
            </a:pPr>
            <a:r>
              <a:rPr lang="en-US" sz="2000">
                <a:solidFill>
                  <a:srgbClr val="FFFFFF"/>
                </a:solidFill>
                <a:latin typeface="Canva Sans"/>
                <a:ea typeface="Canva Sans"/>
                <a:cs typeface="Canva Sans"/>
                <a:sym typeface="Canva Sans"/>
              </a:rPr>
              <a:t>Bagaimana mengelola fluktuasi biaya bahan bakar dan dampaknya pada biaya transportasi? </a:t>
            </a:r>
          </a:p>
          <a:p>
            <a:pPr algn="l" marL="431801" indent="-215900" lvl="1">
              <a:lnSpc>
                <a:spcPts val="3000"/>
              </a:lnSpc>
              <a:buFont typeface="Arial"/>
              <a:buChar char="•"/>
            </a:pPr>
            <a:r>
              <a:rPr lang="en-US" sz="2000">
                <a:solidFill>
                  <a:srgbClr val="FFFFFF"/>
                </a:solidFill>
                <a:latin typeface="Canva Sans"/>
                <a:ea typeface="Canva Sans"/>
                <a:cs typeface="Canva Sans"/>
                <a:sym typeface="Canva Sans"/>
              </a:rPr>
              <a:t>Apakah ada moda transportasi alternatif yang lebih hemat tanpa mengurangi efisiensi?</a:t>
            </a:r>
          </a:p>
        </p:txBody>
      </p:sp>
      <p:sp>
        <p:nvSpPr>
          <p:cNvPr name="TextBox 11" id="11"/>
          <p:cNvSpPr txBox="true"/>
          <p:nvPr/>
        </p:nvSpPr>
        <p:spPr>
          <a:xfrm rot="0">
            <a:off x="2007149" y="4211910"/>
            <a:ext cx="6214024" cy="373505"/>
          </a:xfrm>
          <a:prstGeom prst="rect">
            <a:avLst/>
          </a:prstGeom>
        </p:spPr>
        <p:txBody>
          <a:bodyPr anchor="t" rtlCol="false" tIns="0" lIns="0" bIns="0" rIns="0">
            <a:spAutoFit/>
          </a:bodyPr>
          <a:lstStyle/>
          <a:p>
            <a:pPr algn="l" marL="0" indent="0" lvl="0">
              <a:lnSpc>
                <a:spcPts val="3094"/>
              </a:lnSpc>
              <a:spcBef>
                <a:spcPct val="0"/>
              </a:spcBef>
            </a:pPr>
            <a:r>
              <a:rPr lang="en-US" b="true" sz="2210">
                <a:solidFill>
                  <a:srgbClr val="FFFFFF"/>
                </a:solidFill>
                <a:latin typeface="Montserrat Semi-Bold"/>
                <a:ea typeface="Montserrat Semi-Bold"/>
                <a:cs typeface="Montserrat Semi-Bold"/>
                <a:sym typeface="Montserrat Semi-Bold"/>
              </a:rPr>
              <a:t>Latar Belakang</a:t>
            </a:r>
          </a:p>
        </p:txBody>
      </p:sp>
      <p:sp>
        <p:nvSpPr>
          <p:cNvPr name="TextBox 12" id="12"/>
          <p:cNvSpPr txBox="true"/>
          <p:nvPr/>
        </p:nvSpPr>
        <p:spPr>
          <a:xfrm rot="0">
            <a:off x="10725238" y="4211910"/>
            <a:ext cx="6214024" cy="373505"/>
          </a:xfrm>
          <a:prstGeom prst="rect">
            <a:avLst/>
          </a:prstGeom>
        </p:spPr>
        <p:txBody>
          <a:bodyPr anchor="t" rtlCol="false" tIns="0" lIns="0" bIns="0" rIns="0">
            <a:spAutoFit/>
          </a:bodyPr>
          <a:lstStyle/>
          <a:p>
            <a:pPr algn="l" marL="0" indent="0" lvl="0">
              <a:lnSpc>
                <a:spcPts val="3094"/>
              </a:lnSpc>
              <a:spcBef>
                <a:spcPct val="0"/>
              </a:spcBef>
            </a:pPr>
            <a:r>
              <a:rPr lang="en-US" b="true" sz="2210">
                <a:solidFill>
                  <a:srgbClr val="FFFFFF"/>
                </a:solidFill>
                <a:latin typeface="Montserrat Semi-Bold"/>
                <a:ea typeface="Montserrat Semi-Bold"/>
                <a:cs typeface="Montserrat Semi-Bold"/>
                <a:sym typeface="Montserrat Semi-Bold"/>
              </a:rPr>
              <a:t>Rumusan Masalah</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342902" y="0"/>
            <a:ext cx="11286542" cy="10428428"/>
            <a:chOff x="0" y="0"/>
            <a:chExt cx="2972587" cy="2746582"/>
          </a:xfrm>
        </p:grpSpPr>
        <p:sp>
          <p:nvSpPr>
            <p:cNvPr name="Freeform 3" id="3"/>
            <p:cNvSpPr/>
            <p:nvPr/>
          </p:nvSpPr>
          <p:spPr>
            <a:xfrm flipH="false" flipV="false" rot="0">
              <a:off x="0" y="0"/>
              <a:ext cx="2972587" cy="2746582"/>
            </a:xfrm>
            <a:custGeom>
              <a:avLst/>
              <a:gdLst/>
              <a:ahLst/>
              <a:cxnLst/>
              <a:rect r="r" b="b" t="t" l="l"/>
              <a:pathLst>
                <a:path h="2746582" w="2972587">
                  <a:moveTo>
                    <a:pt x="0" y="0"/>
                  </a:moveTo>
                  <a:lnTo>
                    <a:pt x="2972587" y="0"/>
                  </a:lnTo>
                  <a:lnTo>
                    <a:pt x="2972587" y="2746582"/>
                  </a:lnTo>
                  <a:lnTo>
                    <a:pt x="0" y="2746582"/>
                  </a:lnTo>
                  <a:close/>
                </a:path>
              </a:pathLst>
            </a:custGeom>
            <a:solidFill>
              <a:srgbClr val="313E2B"/>
            </a:solidFill>
          </p:spPr>
        </p:sp>
        <p:sp>
          <p:nvSpPr>
            <p:cNvPr name="TextBox 4" id="4"/>
            <p:cNvSpPr txBox="true"/>
            <p:nvPr/>
          </p:nvSpPr>
          <p:spPr>
            <a:xfrm>
              <a:off x="0" y="-95250"/>
              <a:ext cx="2972587" cy="2841832"/>
            </a:xfrm>
            <a:prstGeom prst="rect">
              <a:avLst/>
            </a:prstGeom>
          </p:spPr>
          <p:txBody>
            <a:bodyPr anchor="ctr" rtlCol="false" tIns="50800" lIns="50800" bIns="50800" rIns="50800"/>
            <a:lstStyle/>
            <a:p>
              <a:pPr algn="ctr">
                <a:lnSpc>
                  <a:spcPts val="3502"/>
                </a:lnSpc>
              </a:pPr>
            </a:p>
          </p:txBody>
        </p:sp>
      </p:grpSp>
      <p:grpSp>
        <p:nvGrpSpPr>
          <p:cNvPr name="Group 5" id="5"/>
          <p:cNvGrpSpPr/>
          <p:nvPr/>
        </p:nvGrpSpPr>
        <p:grpSpPr>
          <a:xfrm rot="5400000">
            <a:off x="3677454" y="-632293"/>
            <a:ext cx="3921513" cy="8510364"/>
            <a:chOff x="0" y="0"/>
            <a:chExt cx="1032826" cy="2241413"/>
          </a:xfrm>
        </p:grpSpPr>
        <p:sp>
          <p:nvSpPr>
            <p:cNvPr name="Freeform 6" id="6"/>
            <p:cNvSpPr/>
            <p:nvPr/>
          </p:nvSpPr>
          <p:spPr>
            <a:xfrm flipH="false" flipV="false" rot="0">
              <a:off x="0" y="0"/>
              <a:ext cx="1032826" cy="2241413"/>
            </a:xfrm>
            <a:custGeom>
              <a:avLst/>
              <a:gdLst/>
              <a:ahLst/>
              <a:cxnLst/>
              <a:rect r="r" b="b" t="t" l="l"/>
              <a:pathLst>
                <a:path h="2241413" w="1032826">
                  <a:moveTo>
                    <a:pt x="0" y="0"/>
                  </a:moveTo>
                  <a:lnTo>
                    <a:pt x="1032826" y="0"/>
                  </a:lnTo>
                  <a:lnTo>
                    <a:pt x="1032826" y="2241413"/>
                  </a:lnTo>
                  <a:lnTo>
                    <a:pt x="0" y="2241413"/>
                  </a:lnTo>
                  <a:close/>
                </a:path>
              </a:pathLst>
            </a:custGeom>
            <a:gradFill rotWithShape="true">
              <a:gsLst>
                <a:gs pos="0">
                  <a:srgbClr val="6B8245">
                    <a:alpha val="100000"/>
                  </a:srgbClr>
                </a:gs>
                <a:gs pos="100000">
                  <a:srgbClr val="394531">
                    <a:alpha val="100000"/>
                  </a:srgbClr>
                </a:gs>
              </a:gsLst>
              <a:lin ang="5400000"/>
            </a:gradFill>
          </p:spPr>
        </p:sp>
        <p:sp>
          <p:nvSpPr>
            <p:cNvPr name="TextBox 7" id="7"/>
            <p:cNvSpPr txBox="true"/>
            <p:nvPr/>
          </p:nvSpPr>
          <p:spPr>
            <a:xfrm>
              <a:off x="0" y="-95250"/>
              <a:ext cx="1032826" cy="2336663"/>
            </a:xfrm>
            <a:prstGeom prst="rect">
              <a:avLst/>
            </a:prstGeom>
          </p:spPr>
          <p:txBody>
            <a:bodyPr anchor="ctr" rtlCol="false" tIns="50800" lIns="50800" bIns="50800" rIns="50800"/>
            <a:lstStyle/>
            <a:p>
              <a:pPr algn="ctr">
                <a:lnSpc>
                  <a:spcPts val="3502"/>
                </a:lnSpc>
              </a:pPr>
            </a:p>
          </p:txBody>
        </p:sp>
      </p:grpSp>
      <p:sp>
        <p:nvSpPr>
          <p:cNvPr name="TextBox 8" id="8"/>
          <p:cNvSpPr txBox="true"/>
          <p:nvPr/>
        </p:nvSpPr>
        <p:spPr>
          <a:xfrm rot="0">
            <a:off x="10773065" y="1728808"/>
            <a:ext cx="6214024" cy="897951"/>
          </a:xfrm>
          <a:prstGeom prst="rect">
            <a:avLst/>
          </a:prstGeom>
        </p:spPr>
        <p:txBody>
          <a:bodyPr anchor="t" rtlCol="false" tIns="0" lIns="0" bIns="0" rIns="0">
            <a:spAutoFit/>
          </a:bodyPr>
          <a:lstStyle/>
          <a:p>
            <a:pPr algn="l" marL="0" indent="0" lvl="0">
              <a:lnSpc>
                <a:spcPts val="6918"/>
              </a:lnSpc>
              <a:spcBef>
                <a:spcPct val="0"/>
              </a:spcBef>
            </a:pPr>
            <a:r>
              <a:rPr lang="en-US" b="true" sz="6405" spc="-185">
                <a:solidFill>
                  <a:srgbClr val="FFFFFF"/>
                </a:solidFill>
                <a:latin typeface="Montserrat Semi-Bold"/>
                <a:ea typeface="Montserrat Semi-Bold"/>
                <a:cs typeface="Montserrat Semi-Bold"/>
                <a:sym typeface="Montserrat Semi-Bold"/>
              </a:rPr>
              <a:t>Pendahuluan</a:t>
            </a:r>
          </a:p>
        </p:txBody>
      </p:sp>
      <p:sp>
        <p:nvSpPr>
          <p:cNvPr name="TextBox 9" id="9"/>
          <p:cNvSpPr txBox="true"/>
          <p:nvPr/>
        </p:nvSpPr>
        <p:spPr>
          <a:xfrm rot="0">
            <a:off x="1668461" y="2006924"/>
            <a:ext cx="7939498" cy="2303883"/>
          </a:xfrm>
          <a:prstGeom prst="rect">
            <a:avLst/>
          </a:prstGeom>
        </p:spPr>
        <p:txBody>
          <a:bodyPr anchor="t" rtlCol="false" tIns="0" lIns="0" bIns="0" rIns="0">
            <a:spAutoFit/>
          </a:bodyPr>
          <a:lstStyle/>
          <a:p>
            <a:pPr algn="ctr">
              <a:lnSpc>
                <a:spcPts val="2670"/>
              </a:lnSpc>
            </a:pPr>
            <a:r>
              <a:rPr lang="en-US" sz="1780">
                <a:solidFill>
                  <a:srgbClr val="FFFFFF"/>
                </a:solidFill>
                <a:latin typeface="Canva Sans"/>
                <a:ea typeface="Canva Sans"/>
                <a:cs typeface="Canva Sans"/>
                <a:sym typeface="Canva Sans"/>
              </a:rPr>
              <a:t>Tujuan Penelitian:</a:t>
            </a:r>
          </a:p>
          <a:p>
            <a:pPr algn="just">
              <a:lnSpc>
                <a:spcPts val="2670"/>
              </a:lnSpc>
            </a:pPr>
            <a:r>
              <a:rPr lang="en-US" sz="1780">
                <a:solidFill>
                  <a:srgbClr val="FFFFFF"/>
                </a:solidFill>
                <a:latin typeface="Canva Sans"/>
                <a:ea typeface="Canva Sans"/>
                <a:cs typeface="Canva Sans"/>
                <a:sym typeface="Canva Sans"/>
              </a:rPr>
              <a:t>Proyek ini bertujuan untuk mengaplikasikan metode transportasi dalam optimasi biaya penyaluran sawit dari kebun ke pabrik. Dengan menggunakan data yang relevan dan teknik pemodelan matematika, diharapkan dapat ditemukan pola distribusi optimal yang mampu menekan biaya operasional tanpa mengorbankan kualitas dan efektivitas penyaluran.</a:t>
            </a:r>
            <a:r>
              <a:rPr lang="en-US" sz="1780">
                <a:solidFill>
                  <a:srgbClr val="FFFFFF"/>
                </a:solidFill>
                <a:latin typeface="Canva Sans"/>
                <a:ea typeface="Canva Sans"/>
                <a:cs typeface="Canva Sans"/>
                <a:sym typeface="Canva Sans"/>
              </a:rPr>
              <a:t> </a:t>
            </a:r>
          </a:p>
        </p:txBody>
      </p:sp>
      <p:grpSp>
        <p:nvGrpSpPr>
          <p:cNvPr name="Group 10" id="10"/>
          <p:cNvGrpSpPr/>
          <p:nvPr/>
        </p:nvGrpSpPr>
        <p:grpSpPr>
          <a:xfrm rot="5400000">
            <a:off x="3845324" y="3480173"/>
            <a:ext cx="3585772" cy="8510364"/>
            <a:chOff x="0" y="0"/>
            <a:chExt cx="944401" cy="2241413"/>
          </a:xfrm>
        </p:grpSpPr>
        <p:sp>
          <p:nvSpPr>
            <p:cNvPr name="Freeform 11" id="11"/>
            <p:cNvSpPr/>
            <p:nvPr/>
          </p:nvSpPr>
          <p:spPr>
            <a:xfrm flipH="false" flipV="false" rot="0">
              <a:off x="0" y="0"/>
              <a:ext cx="944401" cy="2241413"/>
            </a:xfrm>
            <a:custGeom>
              <a:avLst/>
              <a:gdLst/>
              <a:ahLst/>
              <a:cxnLst/>
              <a:rect r="r" b="b" t="t" l="l"/>
              <a:pathLst>
                <a:path h="2241413" w="944401">
                  <a:moveTo>
                    <a:pt x="0" y="0"/>
                  </a:moveTo>
                  <a:lnTo>
                    <a:pt x="944401" y="0"/>
                  </a:lnTo>
                  <a:lnTo>
                    <a:pt x="944401" y="2241413"/>
                  </a:lnTo>
                  <a:lnTo>
                    <a:pt x="0" y="2241413"/>
                  </a:lnTo>
                  <a:close/>
                </a:path>
              </a:pathLst>
            </a:custGeom>
            <a:gradFill rotWithShape="true">
              <a:gsLst>
                <a:gs pos="0">
                  <a:srgbClr val="6B8245">
                    <a:alpha val="100000"/>
                  </a:srgbClr>
                </a:gs>
                <a:gs pos="100000">
                  <a:srgbClr val="394531">
                    <a:alpha val="100000"/>
                  </a:srgbClr>
                </a:gs>
              </a:gsLst>
              <a:lin ang="5400000"/>
            </a:gradFill>
          </p:spPr>
        </p:sp>
        <p:sp>
          <p:nvSpPr>
            <p:cNvPr name="TextBox 12" id="12"/>
            <p:cNvSpPr txBox="true"/>
            <p:nvPr/>
          </p:nvSpPr>
          <p:spPr>
            <a:xfrm>
              <a:off x="0" y="-95250"/>
              <a:ext cx="944401" cy="2336663"/>
            </a:xfrm>
            <a:prstGeom prst="rect">
              <a:avLst/>
            </a:prstGeom>
          </p:spPr>
          <p:txBody>
            <a:bodyPr anchor="ctr" rtlCol="false" tIns="50800" lIns="50800" bIns="50800" rIns="50800"/>
            <a:lstStyle/>
            <a:p>
              <a:pPr algn="ctr">
                <a:lnSpc>
                  <a:spcPts val="3502"/>
                </a:lnSpc>
              </a:pPr>
            </a:p>
          </p:txBody>
        </p:sp>
      </p:grpSp>
      <p:sp>
        <p:nvSpPr>
          <p:cNvPr name="TextBox 13" id="13"/>
          <p:cNvSpPr txBox="true"/>
          <p:nvPr/>
        </p:nvSpPr>
        <p:spPr>
          <a:xfrm rot="0">
            <a:off x="1668461" y="6263497"/>
            <a:ext cx="7939498" cy="2303883"/>
          </a:xfrm>
          <a:prstGeom prst="rect">
            <a:avLst/>
          </a:prstGeom>
        </p:spPr>
        <p:txBody>
          <a:bodyPr anchor="t" rtlCol="false" tIns="0" lIns="0" bIns="0" rIns="0">
            <a:spAutoFit/>
          </a:bodyPr>
          <a:lstStyle/>
          <a:p>
            <a:pPr algn="just">
              <a:lnSpc>
                <a:spcPts val="2670"/>
              </a:lnSpc>
            </a:pPr>
            <a:r>
              <a:rPr lang="en-US" sz="1780">
                <a:solidFill>
                  <a:srgbClr val="FFFFFF"/>
                </a:solidFill>
                <a:latin typeface="Canva Sans"/>
                <a:ea typeface="Canva Sans"/>
                <a:cs typeface="Canva Sans"/>
                <a:sym typeface="Canva Sans"/>
              </a:rPr>
              <a:t>                                                  Manfaat Penelitian :</a:t>
            </a:r>
          </a:p>
          <a:p>
            <a:pPr algn="just">
              <a:lnSpc>
                <a:spcPts val="2670"/>
              </a:lnSpc>
            </a:pPr>
            <a:r>
              <a:rPr lang="en-US" sz="1780">
                <a:solidFill>
                  <a:srgbClr val="FFFFFF"/>
                </a:solidFill>
                <a:latin typeface="Canva Sans"/>
                <a:ea typeface="Canva Sans"/>
                <a:cs typeface="Canva Sans"/>
                <a:sym typeface="Canva Sans"/>
              </a:rPr>
              <a:t>Hasil dari proyek ini diharapkan dapat memberikan wawasan berharga bagi pelaku industri kelapa sawit dalam meningkatkan efisiensi operasional mereka. Selain itu, proyek ini juga menjadi sarana pembelajaran yang baik dalam penerapan konsep riset operasi pada kasus nyata di industri, membantu mahasiswa memahami relevansi dan aplikasi praktis dari teori yang dipelajari di kelas.</a:t>
            </a:r>
          </a:p>
        </p:txBody>
      </p:sp>
      <p:grpSp>
        <p:nvGrpSpPr>
          <p:cNvPr name="Group 14" id="14"/>
          <p:cNvGrpSpPr/>
          <p:nvPr/>
        </p:nvGrpSpPr>
        <p:grpSpPr>
          <a:xfrm rot="0">
            <a:off x="11986173" y="5027073"/>
            <a:ext cx="5246370" cy="4814831"/>
            <a:chOff x="0" y="0"/>
            <a:chExt cx="812800" cy="745943"/>
          </a:xfrm>
        </p:grpSpPr>
        <p:sp>
          <p:nvSpPr>
            <p:cNvPr name="Freeform 15" id="15"/>
            <p:cNvSpPr/>
            <p:nvPr/>
          </p:nvSpPr>
          <p:spPr>
            <a:xfrm flipH="false" flipV="false" rot="0">
              <a:off x="0" y="0"/>
              <a:ext cx="812800" cy="745943"/>
            </a:xfrm>
            <a:custGeom>
              <a:avLst/>
              <a:gdLst/>
              <a:ahLst/>
              <a:cxnLst/>
              <a:rect r="r" b="b" t="t" l="l"/>
              <a:pathLst>
                <a:path h="745943" w="812800">
                  <a:moveTo>
                    <a:pt x="0" y="0"/>
                  </a:moveTo>
                  <a:lnTo>
                    <a:pt x="812800" y="0"/>
                  </a:lnTo>
                  <a:lnTo>
                    <a:pt x="812800" y="745943"/>
                  </a:lnTo>
                  <a:lnTo>
                    <a:pt x="0" y="745943"/>
                  </a:lnTo>
                  <a:close/>
                </a:path>
              </a:pathLst>
            </a:custGeom>
            <a:blipFill>
              <a:blip r:embed="rId2"/>
              <a:stretch>
                <a:fillRect l="-18873" t="0" r="-18873" b="0"/>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59622" y="0"/>
            <a:ext cx="11286542" cy="10428428"/>
            <a:chOff x="0" y="0"/>
            <a:chExt cx="2972587" cy="2746582"/>
          </a:xfrm>
        </p:grpSpPr>
        <p:sp>
          <p:nvSpPr>
            <p:cNvPr name="Freeform 3" id="3"/>
            <p:cNvSpPr/>
            <p:nvPr/>
          </p:nvSpPr>
          <p:spPr>
            <a:xfrm flipH="false" flipV="false" rot="0">
              <a:off x="0" y="0"/>
              <a:ext cx="2972587" cy="2746582"/>
            </a:xfrm>
            <a:custGeom>
              <a:avLst/>
              <a:gdLst/>
              <a:ahLst/>
              <a:cxnLst/>
              <a:rect r="r" b="b" t="t" l="l"/>
              <a:pathLst>
                <a:path h="2746582" w="2972587">
                  <a:moveTo>
                    <a:pt x="0" y="0"/>
                  </a:moveTo>
                  <a:lnTo>
                    <a:pt x="2972587" y="0"/>
                  </a:lnTo>
                  <a:lnTo>
                    <a:pt x="2972587" y="2746582"/>
                  </a:lnTo>
                  <a:lnTo>
                    <a:pt x="0" y="2746582"/>
                  </a:lnTo>
                  <a:close/>
                </a:path>
              </a:pathLst>
            </a:custGeom>
            <a:solidFill>
              <a:srgbClr val="313E2B"/>
            </a:solidFill>
          </p:spPr>
        </p:sp>
        <p:sp>
          <p:nvSpPr>
            <p:cNvPr name="TextBox 4" id="4"/>
            <p:cNvSpPr txBox="true"/>
            <p:nvPr/>
          </p:nvSpPr>
          <p:spPr>
            <a:xfrm>
              <a:off x="0" y="-95250"/>
              <a:ext cx="2972587" cy="2841832"/>
            </a:xfrm>
            <a:prstGeom prst="rect">
              <a:avLst/>
            </a:prstGeom>
          </p:spPr>
          <p:txBody>
            <a:bodyPr anchor="ctr" rtlCol="false" tIns="50800" lIns="50800" bIns="50800" rIns="50800"/>
            <a:lstStyle/>
            <a:p>
              <a:pPr algn="just">
                <a:lnSpc>
                  <a:spcPts val="3502"/>
                </a:lnSpc>
              </a:pPr>
            </a:p>
          </p:txBody>
        </p:sp>
      </p:grpSp>
      <p:grpSp>
        <p:nvGrpSpPr>
          <p:cNvPr name="Group 5" id="5"/>
          <p:cNvGrpSpPr/>
          <p:nvPr/>
        </p:nvGrpSpPr>
        <p:grpSpPr>
          <a:xfrm rot="5400000">
            <a:off x="11924416" y="-2042278"/>
            <a:ext cx="2547698" cy="8898658"/>
            <a:chOff x="0" y="0"/>
            <a:chExt cx="670999" cy="2343680"/>
          </a:xfrm>
        </p:grpSpPr>
        <p:sp>
          <p:nvSpPr>
            <p:cNvPr name="Freeform 6" id="6"/>
            <p:cNvSpPr/>
            <p:nvPr/>
          </p:nvSpPr>
          <p:spPr>
            <a:xfrm flipH="false" flipV="false" rot="0">
              <a:off x="0" y="0"/>
              <a:ext cx="670999" cy="2343679"/>
            </a:xfrm>
            <a:custGeom>
              <a:avLst/>
              <a:gdLst/>
              <a:ahLst/>
              <a:cxnLst/>
              <a:rect r="r" b="b" t="t" l="l"/>
              <a:pathLst>
                <a:path h="2343679" w="670999">
                  <a:moveTo>
                    <a:pt x="0" y="0"/>
                  </a:moveTo>
                  <a:lnTo>
                    <a:pt x="670999" y="0"/>
                  </a:lnTo>
                  <a:lnTo>
                    <a:pt x="670999" y="2343679"/>
                  </a:lnTo>
                  <a:lnTo>
                    <a:pt x="0" y="2343679"/>
                  </a:lnTo>
                  <a:close/>
                </a:path>
              </a:pathLst>
            </a:custGeom>
            <a:gradFill rotWithShape="true">
              <a:gsLst>
                <a:gs pos="0">
                  <a:srgbClr val="6B8245">
                    <a:alpha val="100000"/>
                  </a:srgbClr>
                </a:gs>
                <a:gs pos="100000">
                  <a:srgbClr val="394531">
                    <a:alpha val="100000"/>
                  </a:srgbClr>
                </a:gs>
              </a:gsLst>
              <a:lin ang="5400000"/>
            </a:gradFill>
          </p:spPr>
        </p:sp>
        <p:sp>
          <p:nvSpPr>
            <p:cNvPr name="TextBox 7" id="7"/>
            <p:cNvSpPr txBox="true"/>
            <p:nvPr/>
          </p:nvSpPr>
          <p:spPr>
            <a:xfrm>
              <a:off x="0" y="-95250"/>
              <a:ext cx="670999" cy="2438930"/>
            </a:xfrm>
            <a:prstGeom prst="rect">
              <a:avLst/>
            </a:prstGeom>
          </p:spPr>
          <p:txBody>
            <a:bodyPr anchor="ctr" rtlCol="false" tIns="50800" lIns="50800" bIns="50800" rIns="50800"/>
            <a:lstStyle/>
            <a:p>
              <a:pPr algn="just">
                <a:lnSpc>
                  <a:spcPts val="3502"/>
                </a:lnSpc>
              </a:pPr>
            </a:p>
          </p:txBody>
        </p:sp>
      </p:grpSp>
      <p:grpSp>
        <p:nvGrpSpPr>
          <p:cNvPr name="Group 8" id="8"/>
          <p:cNvGrpSpPr/>
          <p:nvPr/>
        </p:nvGrpSpPr>
        <p:grpSpPr>
          <a:xfrm rot="5400000">
            <a:off x="11894514" y="722402"/>
            <a:ext cx="2607502" cy="8898658"/>
            <a:chOff x="0" y="0"/>
            <a:chExt cx="686750" cy="2343680"/>
          </a:xfrm>
        </p:grpSpPr>
        <p:sp>
          <p:nvSpPr>
            <p:cNvPr name="Freeform 9" id="9"/>
            <p:cNvSpPr/>
            <p:nvPr/>
          </p:nvSpPr>
          <p:spPr>
            <a:xfrm flipH="false" flipV="false" rot="0">
              <a:off x="0" y="0"/>
              <a:ext cx="686750" cy="2343679"/>
            </a:xfrm>
            <a:custGeom>
              <a:avLst/>
              <a:gdLst/>
              <a:ahLst/>
              <a:cxnLst/>
              <a:rect r="r" b="b" t="t" l="l"/>
              <a:pathLst>
                <a:path h="2343679" w="686750">
                  <a:moveTo>
                    <a:pt x="0" y="0"/>
                  </a:moveTo>
                  <a:lnTo>
                    <a:pt x="686750" y="0"/>
                  </a:lnTo>
                  <a:lnTo>
                    <a:pt x="686750" y="2343679"/>
                  </a:lnTo>
                  <a:lnTo>
                    <a:pt x="0" y="2343679"/>
                  </a:lnTo>
                  <a:close/>
                </a:path>
              </a:pathLst>
            </a:custGeom>
            <a:gradFill rotWithShape="true">
              <a:gsLst>
                <a:gs pos="0">
                  <a:srgbClr val="6B8245">
                    <a:alpha val="100000"/>
                  </a:srgbClr>
                </a:gs>
                <a:gs pos="100000">
                  <a:srgbClr val="394531">
                    <a:alpha val="100000"/>
                  </a:srgbClr>
                </a:gs>
              </a:gsLst>
              <a:lin ang="5400000"/>
            </a:gradFill>
          </p:spPr>
        </p:sp>
        <p:sp>
          <p:nvSpPr>
            <p:cNvPr name="TextBox 10" id="10"/>
            <p:cNvSpPr txBox="true"/>
            <p:nvPr/>
          </p:nvSpPr>
          <p:spPr>
            <a:xfrm>
              <a:off x="0" y="-95250"/>
              <a:ext cx="686750" cy="2438930"/>
            </a:xfrm>
            <a:prstGeom prst="rect">
              <a:avLst/>
            </a:prstGeom>
          </p:spPr>
          <p:txBody>
            <a:bodyPr anchor="ctr" rtlCol="false" tIns="50800" lIns="50800" bIns="50800" rIns="50800"/>
            <a:lstStyle/>
            <a:p>
              <a:pPr algn="just">
                <a:lnSpc>
                  <a:spcPts val="3502"/>
                </a:lnSpc>
              </a:pPr>
            </a:p>
          </p:txBody>
        </p:sp>
      </p:grpSp>
      <p:grpSp>
        <p:nvGrpSpPr>
          <p:cNvPr name="Group 11" id="11"/>
          <p:cNvGrpSpPr/>
          <p:nvPr/>
        </p:nvGrpSpPr>
        <p:grpSpPr>
          <a:xfrm rot="5400000">
            <a:off x="12073926" y="3521396"/>
            <a:ext cx="2248680" cy="8898658"/>
            <a:chOff x="0" y="0"/>
            <a:chExt cx="592245" cy="2343680"/>
          </a:xfrm>
        </p:grpSpPr>
        <p:sp>
          <p:nvSpPr>
            <p:cNvPr name="Freeform 12" id="12"/>
            <p:cNvSpPr/>
            <p:nvPr/>
          </p:nvSpPr>
          <p:spPr>
            <a:xfrm flipH="false" flipV="false" rot="0">
              <a:off x="0" y="0"/>
              <a:ext cx="592245" cy="2343679"/>
            </a:xfrm>
            <a:custGeom>
              <a:avLst/>
              <a:gdLst/>
              <a:ahLst/>
              <a:cxnLst/>
              <a:rect r="r" b="b" t="t" l="l"/>
              <a:pathLst>
                <a:path h="2343679" w="592245">
                  <a:moveTo>
                    <a:pt x="0" y="0"/>
                  </a:moveTo>
                  <a:lnTo>
                    <a:pt x="592245" y="0"/>
                  </a:lnTo>
                  <a:lnTo>
                    <a:pt x="592245" y="2343679"/>
                  </a:lnTo>
                  <a:lnTo>
                    <a:pt x="0" y="2343679"/>
                  </a:lnTo>
                  <a:close/>
                </a:path>
              </a:pathLst>
            </a:custGeom>
            <a:gradFill rotWithShape="true">
              <a:gsLst>
                <a:gs pos="0">
                  <a:srgbClr val="6B8245">
                    <a:alpha val="100000"/>
                  </a:srgbClr>
                </a:gs>
                <a:gs pos="100000">
                  <a:srgbClr val="394531">
                    <a:alpha val="100000"/>
                  </a:srgbClr>
                </a:gs>
              </a:gsLst>
              <a:lin ang="5400000"/>
            </a:gradFill>
          </p:spPr>
        </p:sp>
        <p:sp>
          <p:nvSpPr>
            <p:cNvPr name="TextBox 13" id="13"/>
            <p:cNvSpPr txBox="true"/>
            <p:nvPr/>
          </p:nvSpPr>
          <p:spPr>
            <a:xfrm>
              <a:off x="0" y="-95250"/>
              <a:ext cx="592245" cy="2438930"/>
            </a:xfrm>
            <a:prstGeom prst="rect">
              <a:avLst/>
            </a:prstGeom>
          </p:spPr>
          <p:txBody>
            <a:bodyPr anchor="ctr" rtlCol="false" tIns="50800" lIns="50800" bIns="50800" rIns="50800"/>
            <a:lstStyle/>
            <a:p>
              <a:pPr algn="just">
                <a:lnSpc>
                  <a:spcPts val="3502"/>
                </a:lnSpc>
              </a:pPr>
            </a:p>
          </p:txBody>
        </p:sp>
      </p:grpSp>
      <p:grpSp>
        <p:nvGrpSpPr>
          <p:cNvPr name="Group 14" id="14"/>
          <p:cNvGrpSpPr/>
          <p:nvPr/>
        </p:nvGrpSpPr>
        <p:grpSpPr>
          <a:xfrm rot="0">
            <a:off x="1553275" y="5472169"/>
            <a:ext cx="5246370" cy="4814831"/>
            <a:chOff x="0" y="0"/>
            <a:chExt cx="812800" cy="745943"/>
          </a:xfrm>
        </p:grpSpPr>
        <p:sp>
          <p:nvSpPr>
            <p:cNvPr name="Freeform 15" id="15"/>
            <p:cNvSpPr/>
            <p:nvPr/>
          </p:nvSpPr>
          <p:spPr>
            <a:xfrm flipH="false" flipV="false" rot="0">
              <a:off x="0" y="0"/>
              <a:ext cx="812800" cy="745943"/>
            </a:xfrm>
            <a:custGeom>
              <a:avLst/>
              <a:gdLst/>
              <a:ahLst/>
              <a:cxnLst/>
              <a:rect r="r" b="b" t="t" l="l"/>
              <a:pathLst>
                <a:path h="745943" w="812800">
                  <a:moveTo>
                    <a:pt x="0" y="0"/>
                  </a:moveTo>
                  <a:lnTo>
                    <a:pt x="812800" y="0"/>
                  </a:lnTo>
                  <a:lnTo>
                    <a:pt x="812800" y="745943"/>
                  </a:lnTo>
                  <a:lnTo>
                    <a:pt x="0" y="745943"/>
                  </a:lnTo>
                  <a:close/>
                </a:path>
              </a:pathLst>
            </a:custGeom>
            <a:blipFill>
              <a:blip r:embed="rId2"/>
              <a:stretch>
                <a:fillRect l="-36990" t="0" r="-36990" b="0"/>
              </a:stretch>
            </a:blipFill>
          </p:spPr>
        </p:sp>
      </p:grpSp>
      <p:sp>
        <p:nvSpPr>
          <p:cNvPr name="TextBox 16" id="16"/>
          <p:cNvSpPr txBox="true"/>
          <p:nvPr/>
        </p:nvSpPr>
        <p:spPr>
          <a:xfrm rot="0">
            <a:off x="1553275" y="1199876"/>
            <a:ext cx="6214024" cy="1783551"/>
          </a:xfrm>
          <a:prstGeom prst="rect">
            <a:avLst/>
          </a:prstGeom>
        </p:spPr>
        <p:txBody>
          <a:bodyPr anchor="t" rtlCol="false" tIns="0" lIns="0" bIns="0" rIns="0">
            <a:spAutoFit/>
          </a:bodyPr>
          <a:lstStyle/>
          <a:p>
            <a:pPr algn="just" marL="0" indent="0" lvl="0">
              <a:lnSpc>
                <a:spcPts val="6918"/>
              </a:lnSpc>
              <a:spcBef>
                <a:spcPct val="0"/>
              </a:spcBef>
            </a:pPr>
            <a:r>
              <a:rPr lang="en-US" b="true" sz="6405" spc="-185">
                <a:solidFill>
                  <a:srgbClr val="FFFFFF"/>
                </a:solidFill>
                <a:latin typeface="Montserrat Semi-Bold"/>
                <a:ea typeface="Montserrat Semi-Bold"/>
                <a:cs typeface="Montserrat Semi-Bold"/>
                <a:sym typeface="Montserrat Semi-Bold"/>
              </a:rPr>
              <a:t>Tinjauan Pustaka</a:t>
            </a:r>
          </a:p>
        </p:txBody>
      </p:sp>
      <p:sp>
        <p:nvSpPr>
          <p:cNvPr name="TextBox 17" id="17"/>
          <p:cNvSpPr txBox="true"/>
          <p:nvPr/>
        </p:nvSpPr>
        <p:spPr>
          <a:xfrm rot="0">
            <a:off x="9013321" y="1469267"/>
            <a:ext cx="2832843" cy="656544"/>
          </a:xfrm>
          <a:prstGeom prst="rect">
            <a:avLst/>
          </a:prstGeom>
        </p:spPr>
        <p:txBody>
          <a:bodyPr anchor="t" rtlCol="false" tIns="0" lIns="0" bIns="0" rIns="0">
            <a:spAutoFit/>
          </a:bodyPr>
          <a:lstStyle/>
          <a:p>
            <a:pPr algn="just">
              <a:lnSpc>
                <a:spcPts val="2662"/>
              </a:lnSpc>
              <a:spcBef>
                <a:spcPct val="0"/>
              </a:spcBef>
            </a:pPr>
            <a:r>
              <a:rPr lang="en-US" b="true" sz="1901">
                <a:solidFill>
                  <a:srgbClr val="FFFFFF"/>
                </a:solidFill>
                <a:latin typeface="Montserrat Semi-Bold"/>
                <a:ea typeface="Montserrat Semi-Bold"/>
                <a:cs typeface="Montserrat Semi-Bold"/>
                <a:sym typeface="Montserrat Semi-Bold"/>
              </a:rPr>
              <a:t>1. Metode Transportasi dalam Riset Operasi</a:t>
            </a:r>
          </a:p>
        </p:txBody>
      </p:sp>
      <p:sp>
        <p:nvSpPr>
          <p:cNvPr name="TextBox 18" id="18"/>
          <p:cNvSpPr txBox="true"/>
          <p:nvPr/>
        </p:nvSpPr>
        <p:spPr>
          <a:xfrm rot="0">
            <a:off x="8916440" y="4120463"/>
            <a:ext cx="2509099" cy="683646"/>
          </a:xfrm>
          <a:prstGeom prst="rect">
            <a:avLst/>
          </a:prstGeom>
        </p:spPr>
        <p:txBody>
          <a:bodyPr anchor="t" rtlCol="false" tIns="0" lIns="0" bIns="0" rIns="0">
            <a:spAutoFit/>
          </a:bodyPr>
          <a:lstStyle/>
          <a:p>
            <a:pPr algn="just">
              <a:lnSpc>
                <a:spcPts val="2743"/>
              </a:lnSpc>
              <a:spcBef>
                <a:spcPct val="0"/>
              </a:spcBef>
            </a:pPr>
            <a:r>
              <a:rPr lang="en-US" b="true" sz="1959">
                <a:solidFill>
                  <a:srgbClr val="FFFFFF"/>
                </a:solidFill>
                <a:latin typeface="Montserrat Semi-Bold"/>
                <a:ea typeface="Montserrat Semi-Bold"/>
                <a:cs typeface="Montserrat Semi-Bold"/>
                <a:sym typeface="Montserrat Semi-Bold"/>
              </a:rPr>
              <a:t>2. Model Optimasi Biaya Transportasi</a:t>
            </a:r>
          </a:p>
        </p:txBody>
      </p:sp>
      <p:sp>
        <p:nvSpPr>
          <p:cNvPr name="TextBox 19" id="19"/>
          <p:cNvSpPr txBox="true"/>
          <p:nvPr/>
        </p:nvSpPr>
        <p:spPr>
          <a:xfrm rot="0">
            <a:off x="11925477" y="1469267"/>
            <a:ext cx="5186344" cy="1710485"/>
          </a:xfrm>
          <a:prstGeom prst="rect">
            <a:avLst/>
          </a:prstGeom>
        </p:spPr>
        <p:txBody>
          <a:bodyPr anchor="t" rtlCol="false" tIns="0" lIns="0" bIns="0" rIns="0">
            <a:spAutoFit/>
          </a:bodyPr>
          <a:lstStyle/>
          <a:p>
            <a:pPr algn="just" marL="357979" indent="-178989" lvl="1">
              <a:lnSpc>
                <a:spcPts val="2321"/>
              </a:lnSpc>
              <a:buFont typeface="Arial"/>
              <a:buChar char="•"/>
            </a:pPr>
            <a:r>
              <a:rPr lang="en-US" sz="1658">
                <a:solidFill>
                  <a:srgbClr val="FFFFFF"/>
                </a:solidFill>
                <a:latin typeface="Canva Sans"/>
                <a:ea typeface="Canva Sans"/>
                <a:cs typeface="Canva Sans"/>
                <a:sym typeface="Canva Sans"/>
              </a:rPr>
              <a:t>Teknik riset operasi yang mengoptimalkan distribusi barang untuk meminimalkan biaya.</a:t>
            </a:r>
          </a:p>
          <a:p>
            <a:pPr algn="just" marL="357979" indent="-178989" lvl="1">
              <a:lnSpc>
                <a:spcPts val="2321"/>
              </a:lnSpc>
              <a:spcBef>
                <a:spcPct val="0"/>
              </a:spcBef>
              <a:buFont typeface="Arial"/>
              <a:buChar char="•"/>
            </a:pPr>
            <a:r>
              <a:rPr lang="en-US" sz="1658">
                <a:solidFill>
                  <a:srgbClr val="FFFFFF"/>
                </a:solidFill>
                <a:latin typeface="Canva Sans"/>
                <a:ea typeface="Canva Sans"/>
                <a:cs typeface="Canva Sans"/>
                <a:sym typeface="Canva Sans"/>
              </a:rPr>
              <a:t>Metode ini pertama kali diperkenalkan oleh F.L. Hitchcock pada 1941, dengan tujuan distribusi dari sumber ke tujuan dengan biaya minimum.</a:t>
            </a:r>
          </a:p>
          <a:p>
            <a:pPr algn="just">
              <a:lnSpc>
                <a:spcPts val="2321"/>
              </a:lnSpc>
              <a:spcBef>
                <a:spcPct val="0"/>
              </a:spcBef>
            </a:pPr>
          </a:p>
        </p:txBody>
      </p:sp>
      <p:sp>
        <p:nvSpPr>
          <p:cNvPr name="TextBox 20" id="20"/>
          <p:cNvSpPr txBox="true"/>
          <p:nvPr/>
        </p:nvSpPr>
        <p:spPr>
          <a:xfrm rot="0">
            <a:off x="11425539" y="4098332"/>
            <a:ext cx="6048578" cy="2118223"/>
          </a:xfrm>
          <a:prstGeom prst="rect">
            <a:avLst/>
          </a:prstGeom>
        </p:spPr>
        <p:txBody>
          <a:bodyPr anchor="t" rtlCol="false" tIns="0" lIns="0" bIns="0" rIns="0">
            <a:spAutoFit/>
          </a:bodyPr>
          <a:lstStyle/>
          <a:p>
            <a:pPr algn="just" marL="373593" indent="-186797" lvl="1">
              <a:lnSpc>
                <a:spcPts val="2422"/>
              </a:lnSpc>
              <a:buFont typeface="Arial"/>
              <a:buChar char="•"/>
            </a:pPr>
            <a:r>
              <a:rPr lang="en-US" sz="1730">
                <a:solidFill>
                  <a:srgbClr val="FFFFFF"/>
                </a:solidFill>
                <a:latin typeface="Canva Sans"/>
                <a:ea typeface="Canva Sans"/>
                <a:cs typeface="Canva Sans"/>
                <a:sym typeface="Canva Sans"/>
              </a:rPr>
              <a:t>Metode North West Corner (NWC): Alokasi awal berdasarkan prioritas sumber dan tujuan.</a:t>
            </a:r>
          </a:p>
          <a:p>
            <a:pPr algn="just" marL="373593" indent="-186797" lvl="1">
              <a:lnSpc>
                <a:spcPts val="2422"/>
              </a:lnSpc>
              <a:buFont typeface="Arial"/>
              <a:buChar char="•"/>
            </a:pPr>
            <a:r>
              <a:rPr lang="en-US" sz="1730">
                <a:solidFill>
                  <a:srgbClr val="FFFFFF"/>
                </a:solidFill>
                <a:latin typeface="Canva Sans"/>
                <a:ea typeface="Canva Sans"/>
                <a:cs typeface="Canva Sans"/>
                <a:sym typeface="Canva Sans"/>
              </a:rPr>
              <a:t>Least Cost Value &amp; MODI: Teknik untuk meminimalkan biaya awal dan mengoptimalkan solusi awal.</a:t>
            </a:r>
          </a:p>
          <a:p>
            <a:pPr algn="just" marL="373593" indent="-186797" lvl="1">
              <a:lnSpc>
                <a:spcPts val="2422"/>
              </a:lnSpc>
              <a:spcBef>
                <a:spcPct val="0"/>
              </a:spcBef>
              <a:buFont typeface="Arial"/>
              <a:buChar char="•"/>
            </a:pPr>
            <a:r>
              <a:rPr lang="en-US" sz="1730">
                <a:solidFill>
                  <a:srgbClr val="FFFFFF"/>
                </a:solidFill>
                <a:latin typeface="Canva Sans"/>
                <a:ea typeface="Canva Sans"/>
                <a:cs typeface="Canva Sans"/>
                <a:sym typeface="Canva Sans"/>
              </a:rPr>
              <a:t>Stepping Stone: Digunakan untuk menemukan solusi optimal dengan memperbaiki alokasi.</a:t>
            </a:r>
          </a:p>
          <a:p>
            <a:pPr algn="just">
              <a:lnSpc>
                <a:spcPts val="2422"/>
              </a:lnSpc>
              <a:spcBef>
                <a:spcPct val="0"/>
              </a:spcBef>
            </a:pPr>
          </a:p>
        </p:txBody>
      </p:sp>
      <p:sp>
        <p:nvSpPr>
          <p:cNvPr name="TextBox 21" id="21"/>
          <p:cNvSpPr txBox="true"/>
          <p:nvPr/>
        </p:nvSpPr>
        <p:spPr>
          <a:xfrm rot="0">
            <a:off x="8916440" y="7053334"/>
            <a:ext cx="3026605" cy="657525"/>
          </a:xfrm>
          <a:prstGeom prst="rect">
            <a:avLst/>
          </a:prstGeom>
        </p:spPr>
        <p:txBody>
          <a:bodyPr anchor="t" rtlCol="false" tIns="0" lIns="0" bIns="0" rIns="0">
            <a:spAutoFit/>
          </a:bodyPr>
          <a:lstStyle/>
          <a:p>
            <a:pPr algn="just">
              <a:lnSpc>
                <a:spcPts val="2674"/>
              </a:lnSpc>
              <a:spcBef>
                <a:spcPct val="0"/>
              </a:spcBef>
            </a:pPr>
            <a:r>
              <a:rPr lang="en-US" b="true" sz="1910">
                <a:solidFill>
                  <a:srgbClr val="FFFFFF"/>
                </a:solidFill>
                <a:latin typeface="Montserrat Semi-Bold"/>
                <a:ea typeface="Montserrat Semi-Bold"/>
                <a:cs typeface="Montserrat Semi-Bold"/>
                <a:sym typeface="Montserrat Semi-Bold"/>
              </a:rPr>
              <a:t>3. Faktor dan Pengaruh Efisiensi Transportasi</a:t>
            </a:r>
          </a:p>
        </p:txBody>
      </p:sp>
      <p:sp>
        <p:nvSpPr>
          <p:cNvPr name="TextBox 22" id="22"/>
          <p:cNvSpPr txBox="true"/>
          <p:nvPr/>
        </p:nvSpPr>
        <p:spPr>
          <a:xfrm rot="0">
            <a:off x="11925477" y="7062859"/>
            <a:ext cx="5801430" cy="1813423"/>
          </a:xfrm>
          <a:prstGeom prst="rect">
            <a:avLst/>
          </a:prstGeom>
        </p:spPr>
        <p:txBody>
          <a:bodyPr anchor="t" rtlCol="false" tIns="0" lIns="0" bIns="0" rIns="0">
            <a:spAutoFit/>
          </a:bodyPr>
          <a:lstStyle/>
          <a:p>
            <a:pPr algn="just" marL="373593" indent="-186797" lvl="1">
              <a:lnSpc>
                <a:spcPts val="2422"/>
              </a:lnSpc>
              <a:buFont typeface="Arial"/>
              <a:buChar char="•"/>
            </a:pPr>
            <a:r>
              <a:rPr lang="en-US" sz="1730">
                <a:solidFill>
                  <a:srgbClr val="FFFFFF"/>
                </a:solidFill>
                <a:latin typeface="Canva Sans"/>
                <a:ea typeface="Canva Sans"/>
                <a:cs typeface="Canva Sans"/>
                <a:sym typeface="Canva Sans"/>
              </a:rPr>
              <a:t>Faktor-faktor: Jarak, harga bahan bakar, dan kapasitas angkut mempengaruhi biaya.</a:t>
            </a:r>
          </a:p>
          <a:p>
            <a:pPr algn="just" marL="373593" indent="-186797" lvl="1">
              <a:lnSpc>
                <a:spcPts val="2422"/>
              </a:lnSpc>
              <a:spcBef>
                <a:spcPct val="0"/>
              </a:spcBef>
              <a:buFont typeface="Arial"/>
              <a:buChar char="•"/>
            </a:pPr>
            <a:r>
              <a:rPr lang="en-US" sz="1730">
                <a:solidFill>
                  <a:srgbClr val="FFFFFF"/>
                </a:solidFill>
                <a:latin typeface="Canva Sans"/>
                <a:ea typeface="Canva Sans"/>
                <a:cs typeface="Canva Sans"/>
                <a:sym typeface="Canva Sans"/>
              </a:rPr>
              <a:t>Efek: Metode transportasi yang tepat dapat mengurangi biaya distribusi secara signifikan tanpa mengorbankan kualitas layanan.</a:t>
            </a:r>
          </a:p>
          <a:p>
            <a:pPr algn="just">
              <a:lnSpc>
                <a:spcPts val="2422"/>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3122" y="140252"/>
            <a:ext cx="18134878" cy="10146748"/>
            <a:chOff x="0" y="0"/>
            <a:chExt cx="4776264" cy="2672394"/>
          </a:xfrm>
        </p:grpSpPr>
        <p:sp>
          <p:nvSpPr>
            <p:cNvPr name="Freeform 3" id="3"/>
            <p:cNvSpPr/>
            <p:nvPr/>
          </p:nvSpPr>
          <p:spPr>
            <a:xfrm flipH="false" flipV="false" rot="0">
              <a:off x="0" y="0"/>
              <a:ext cx="4776264" cy="2672394"/>
            </a:xfrm>
            <a:custGeom>
              <a:avLst/>
              <a:gdLst/>
              <a:ahLst/>
              <a:cxnLst/>
              <a:rect r="r" b="b" t="t" l="l"/>
              <a:pathLst>
                <a:path h="2672394" w="4776264">
                  <a:moveTo>
                    <a:pt x="0" y="0"/>
                  </a:moveTo>
                  <a:lnTo>
                    <a:pt x="4776264" y="0"/>
                  </a:lnTo>
                  <a:lnTo>
                    <a:pt x="4776264" y="2672394"/>
                  </a:lnTo>
                  <a:lnTo>
                    <a:pt x="0" y="2672394"/>
                  </a:lnTo>
                  <a:close/>
                </a:path>
              </a:pathLst>
            </a:custGeom>
            <a:solidFill>
              <a:srgbClr val="313E2B"/>
            </a:solidFill>
          </p:spPr>
        </p:sp>
        <p:sp>
          <p:nvSpPr>
            <p:cNvPr name="TextBox 4" id="4"/>
            <p:cNvSpPr txBox="true"/>
            <p:nvPr/>
          </p:nvSpPr>
          <p:spPr>
            <a:xfrm>
              <a:off x="0" y="-95250"/>
              <a:ext cx="4776264" cy="2767644"/>
            </a:xfrm>
            <a:prstGeom prst="rect">
              <a:avLst/>
            </a:prstGeom>
          </p:spPr>
          <p:txBody>
            <a:bodyPr anchor="ctr" rtlCol="false" tIns="50800" lIns="50800" bIns="50800" rIns="50800"/>
            <a:lstStyle/>
            <a:p>
              <a:pPr algn="ctr">
                <a:lnSpc>
                  <a:spcPts val="3502"/>
                </a:lnSpc>
              </a:pPr>
            </a:p>
          </p:txBody>
        </p:sp>
      </p:grpSp>
      <p:grpSp>
        <p:nvGrpSpPr>
          <p:cNvPr name="Group 5" id="5"/>
          <p:cNvGrpSpPr/>
          <p:nvPr/>
        </p:nvGrpSpPr>
        <p:grpSpPr>
          <a:xfrm rot="0">
            <a:off x="16105511" y="456520"/>
            <a:ext cx="1153789" cy="115378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name="TextBox 7" id="7"/>
            <p:cNvSpPr txBox="true"/>
            <p:nvPr/>
          </p:nvSpPr>
          <p:spPr>
            <a:xfrm>
              <a:off x="76200" y="-19050"/>
              <a:ext cx="660400" cy="755650"/>
            </a:xfrm>
            <a:prstGeom prst="rect">
              <a:avLst/>
            </a:prstGeom>
          </p:spPr>
          <p:txBody>
            <a:bodyPr anchor="ctr" rtlCol="false" tIns="50800" lIns="50800" bIns="50800" rIns="50800"/>
            <a:lstStyle/>
            <a:p>
              <a:pPr algn="ctr">
                <a:lnSpc>
                  <a:spcPts val="3502"/>
                </a:lnSpc>
              </a:pPr>
            </a:p>
          </p:txBody>
        </p:sp>
      </p:grpSp>
      <p:grpSp>
        <p:nvGrpSpPr>
          <p:cNvPr name="Group 8" id="8"/>
          <p:cNvGrpSpPr/>
          <p:nvPr/>
        </p:nvGrpSpPr>
        <p:grpSpPr>
          <a:xfrm rot="0">
            <a:off x="12971701" y="8751410"/>
            <a:ext cx="1153789" cy="115378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name="TextBox 10" id="10"/>
            <p:cNvSpPr txBox="true"/>
            <p:nvPr/>
          </p:nvSpPr>
          <p:spPr>
            <a:xfrm>
              <a:off x="76200" y="-19050"/>
              <a:ext cx="660400" cy="755650"/>
            </a:xfrm>
            <a:prstGeom prst="rect">
              <a:avLst/>
            </a:prstGeom>
          </p:spPr>
          <p:txBody>
            <a:bodyPr anchor="ctr" rtlCol="false" tIns="50800" lIns="50800" bIns="50800" rIns="50800"/>
            <a:lstStyle/>
            <a:p>
              <a:pPr algn="ctr">
                <a:lnSpc>
                  <a:spcPts val="3502"/>
                </a:lnSpc>
              </a:pPr>
            </a:p>
          </p:txBody>
        </p:sp>
      </p:grpSp>
      <p:grpSp>
        <p:nvGrpSpPr>
          <p:cNvPr name="Group 11" id="11"/>
          <p:cNvGrpSpPr/>
          <p:nvPr/>
        </p:nvGrpSpPr>
        <p:grpSpPr>
          <a:xfrm rot="-10800000">
            <a:off x="852010" y="4676966"/>
            <a:ext cx="762102" cy="5610034"/>
            <a:chOff x="0" y="0"/>
            <a:chExt cx="200718" cy="1477540"/>
          </a:xfrm>
        </p:grpSpPr>
        <p:sp>
          <p:nvSpPr>
            <p:cNvPr name="Freeform 12" id="12"/>
            <p:cNvSpPr/>
            <p:nvPr/>
          </p:nvSpPr>
          <p:spPr>
            <a:xfrm flipH="false" flipV="false" rot="0">
              <a:off x="0" y="0"/>
              <a:ext cx="200718" cy="1477540"/>
            </a:xfrm>
            <a:custGeom>
              <a:avLst/>
              <a:gdLst/>
              <a:ahLst/>
              <a:cxnLst/>
              <a:rect r="r" b="b" t="t" l="l"/>
              <a:pathLst>
                <a:path h="1477540" w="200718">
                  <a:moveTo>
                    <a:pt x="0" y="0"/>
                  </a:moveTo>
                  <a:lnTo>
                    <a:pt x="200718" y="0"/>
                  </a:lnTo>
                  <a:lnTo>
                    <a:pt x="200718" y="1477540"/>
                  </a:lnTo>
                  <a:lnTo>
                    <a:pt x="0" y="1477540"/>
                  </a:lnTo>
                  <a:close/>
                </a:path>
              </a:pathLst>
            </a:custGeom>
            <a:gradFill rotWithShape="true">
              <a:gsLst>
                <a:gs pos="0">
                  <a:srgbClr val="6B8245">
                    <a:alpha val="100000"/>
                  </a:srgbClr>
                </a:gs>
                <a:gs pos="100000">
                  <a:srgbClr val="394531">
                    <a:alpha val="100000"/>
                  </a:srgbClr>
                </a:gs>
              </a:gsLst>
              <a:lin ang="5400000"/>
            </a:gradFill>
          </p:spPr>
        </p:sp>
        <p:sp>
          <p:nvSpPr>
            <p:cNvPr name="TextBox 13" id="13"/>
            <p:cNvSpPr txBox="true"/>
            <p:nvPr/>
          </p:nvSpPr>
          <p:spPr>
            <a:xfrm>
              <a:off x="0" y="-95250"/>
              <a:ext cx="200718" cy="1572790"/>
            </a:xfrm>
            <a:prstGeom prst="rect">
              <a:avLst/>
            </a:prstGeom>
          </p:spPr>
          <p:txBody>
            <a:bodyPr anchor="ctr" rtlCol="false" tIns="50800" lIns="50800" bIns="50800" rIns="50800"/>
            <a:lstStyle/>
            <a:p>
              <a:pPr algn="ctr">
                <a:lnSpc>
                  <a:spcPts val="3502"/>
                </a:lnSpc>
              </a:pPr>
            </a:p>
          </p:txBody>
        </p:sp>
      </p:grpSp>
      <p:sp>
        <p:nvSpPr>
          <p:cNvPr name="Freeform 14" id="14"/>
          <p:cNvSpPr/>
          <p:nvPr/>
        </p:nvSpPr>
        <p:spPr>
          <a:xfrm flipH="false" flipV="false" rot="0">
            <a:off x="16438131" y="785991"/>
            <a:ext cx="488548" cy="494847"/>
          </a:xfrm>
          <a:custGeom>
            <a:avLst/>
            <a:gdLst/>
            <a:ahLst/>
            <a:cxnLst/>
            <a:rect r="r" b="b" t="t" l="l"/>
            <a:pathLst>
              <a:path h="494847" w="488548">
                <a:moveTo>
                  <a:pt x="0" y="0"/>
                </a:moveTo>
                <a:lnTo>
                  <a:pt x="488549" y="0"/>
                </a:lnTo>
                <a:lnTo>
                  <a:pt x="488549" y="494847"/>
                </a:lnTo>
                <a:lnTo>
                  <a:pt x="0" y="4948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3186638" y="8967526"/>
            <a:ext cx="723917" cy="721559"/>
          </a:xfrm>
          <a:custGeom>
            <a:avLst/>
            <a:gdLst/>
            <a:ahLst/>
            <a:cxnLst/>
            <a:rect r="r" b="b" t="t" l="l"/>
            <a:pathLst>
              <a:path h="721559" w="723917">
                <a:moveTo>
                  <a:pt x="0" y="0"/>
                </a:moveTo>
                <a:lnTo>
                  <a:pt x="723916" y="0"/>
                </a:lnTo>
                <a:lnTo>
                  <a:pt x="723916" y="721558"/>
                </a:lnTo>
                <a:lnTo>
                  <a:pt x="0" y="7215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560728" y="1957311"/>
            <a:ext cx="6882377" cy="3724998"/>
          </a:xfrm>
          <a:custGeom>
            <a:avLst/>
            <a:gdLst/>
            <a:ahLst/>
            <a:cxnLst/>
            <a:rect r="r" b="b" t="t" l="l"/>
            <a:pathLst>
              <a:path h="3724998" w="6882377">
                <a:moveTo>
                  <a:pt x="0" y="0"/>
                </a:moveTo>
                <a:lnTo>
                  <a:pt x="6882377" y="0"/>
                </a:lnTo>
                <a:lnTo>
                  <a:pt x="6882377" y="3724998"/>
                </a:lnTo>
                <a:lnTo>
                  <a:pt x="0" y="3724998"/>
                </a:lnTo>
                <a:lnTo>
                  <a:pt x="0" y="0"/>
                </a:lnTo>
                <a:close/>
              </a:path>
            </a:pathLst>
          </a:custGeom>
          <a:blipFill>
            <a:blip r:embed="rId6"/>
            <a:stretch>
              <a:fillRect l="0" t="0" r="0" b="0"/>
            </a:stretch>
          </a:blipFill>
        </p:spPr>
      </p:sp>
      <p:sp>
        <p:nvSpPr>
          <p:cNvPr name="Freeform 17" id="17"/>
          <p:cNvSpPr/>
          <p:nvPr/>
        </p:nvSpPr>
        <p:spPr>
          <a:xfrm flipH="false" flipV="false" rot="0">
            <a:off x="10094641" y="7271817"/>
            <a:ext cx="5658374" cy="2304183"/>
          </a:xfrm>
          <a:custGeom>
            <a:avLst/>
            <a:gdLst/>
            <a:ahLst/>
            <a:cxnLst/>
            <a:rect r="r" b="b" t="t" l="l"/>
            <a:pathLst>
              <a:path h="2304183" w="5658374">
                <a:moveTo>
                  <a:pt x="0" y="0"/>
                </a:moveTo>
                <a:lnTo>
                  <a:pt x="5658374" y="0"/>
                </a:lnTo>
                <a:lnTo>
                  <a:pt x="5658374" y="2304184"/>
                </a:lnTo>
                <a:lnTo>
                  <a:pt x="0" y="2304184"/>
                </a:lnTo>
                <a:lnTo>
                  <a:pt x="0" y="0"/>
                </a:lnTo>
                <a:close/>
              </a:path>
            </a:pathLst>
          </a:custGeom>
          <a:blipFill>
            <a:blip r:embed="rId7"/>
            <a:stretch>
              <a:fillRect l="0" t="0" r="0" b="0"/>
            </a:stretch>
          </a:blipFill>
        </p:spPr>
      </p:sp>
      <p:sp>
        <p:nvSpPr>
          <p:cNvPr name="Freeform 18" id="18"/>
          <p:cNvSpPr/>
          <p:nvPr/>
        </p:nvSpPr>
        <p:spPr>
          <a:xfrm flipH="false" flipV="false" rot="0">
            <a:off x="10094641" y="1957311"/>
            <a:ext cx="5658374" cy="5202210"/>
          </a:xfrm>
          <a:custGeom>
            <a:avLst/>
            <a:gdLst/>
            <a:ahLst/>
            <a:cxnLst/>
            <a:rect r="r" b="b" t="t" l="l"/>
            <a:pathLst>
              <a:path h="5202210" w="5658374">
                <a:moveTo>
                  <a:pt x="0" y="0"/>
                </a:moveTo>
                <a:lnTo>
                  <a:pt x="5658374" y="0"/>
                </a:lnTo>
                <a:lnTo>
                  <a:pt x="5658374" y="5202210"/>
                </a:lnTo>
                <a:lnTo>
                  <a:pt x="0" y="5202210"/>
                </a:lnTo>
                <a:lnTo>
                  <a:pt x="0" y="0"/>
                </a:lnTo>
                <a:close/>
              </a:path>
            </a:pathLst>
          </a:custGeom>
          <a:blipFill>
            <a:blip r:embed="rId8"/>
            <a:stretch>
              <a:fillRect l="0" t="0" r="0" b="0"/>
            </a:stretch>
          </a:blipFill>
        </p:spPr>
      </p:sp>
      <p:sp>
        <p:nvSpPr>
          <p:cNvPr name="TextBox 19" id="19"/>
          <p:cNvSpPr txBox="true"/>
          <p:nvPr/>
        </p:nvSpPr>
        <p:spPr>
          <a:xfrm rot="0">
            <a:off x="1179120" y="513670"/>
            <a:ext cx="10604000" cy="704941"/>
          </a:xfrm>
          <a:prstGeom prst="rect">
            <a:avLst/>
          </a:prstGeom>
        </p:spPr>
        <p:txBody>
          <a:bodyPr anchor="t" rtlCol="false" tIns="0" lIns="0" bIns="0" rIns="0">
            <a:spAutoFit/>
          </a:bodyPr>
          <a:lstStyle/>
          <a:p>
            <a:pPr algn="l" marL="0" indent="0" lvl="0">
              <a:lnSpc>
                <a:spcPts val="5406"/>
              </a:lnSpc>
              <a:spcBef>
                <a:spcPct val="0"/>
              </a:spcBef>
            </a:pPr>
            <a:r>
              <a:rPr lang="en-US" b="true" sz="5005" spc="-145">
                <a:solidFill>
                  <a:srgbClr val="FFFFFF"/>
                </a:solidFill>
                <a:latin typeface="Montserrat Semi-Bold"/>
                <a:ea typeface="Montserrat Semi-Bold"/>
                <a:cs typeface="Montserrat Semi-Bold"/>
                <a:sym typeface="Montserrat Semi-Bold"/>
              </a:rPr>
              <a:t>Metode dan Pengumpulan Data</a:t>
            </a:r>
          </a:p>
        </p:txBody>
      </p:sp>
      <p:sp>
        <p:nvSpPr>
          <p:cNvPr name="TextBox 20" id="20"/>
          <p:cNvSpPr txBox="true"/>
          <p:nvPr/>
        </p:nvSpPr>
        <p:spPr>
          <a:xfrm rot="0">
            <a:off x="1614112" y="6006159"/>
            <a:ext cx="6828992" cy="837034"/>
          </a:xfrm>
          <a:prstGeom prst="rect">
            <a:avLst/>
          </a:prstGeom>
        </p:spPr>
        <p:txBody>
          <a:bodyPr anchor="t" rtlCol="false" tIns="0" lIns="0" bIns="0" rIns="0">
            <a:spAutoFit/>
          </a:bodyPr>
          <a:lstStyle/>
          <a:p>
            <a:pPr algn="just">
              <a:lnSpc>
                <a:spcPts val="3420"/>
              </a:lnSpc>
            </a:pPr>
            <a:r>
              <a:rPr lang="en-US" sz="2280">
                <a:solidFill>
                  <a:srgbClr val="FFFFFF"/>
                </a:solidFill>
                <a:latin typeface="Canva Sans"/>
                <a:ea typeface="Canva Sans"/>
                <a:cs typeface="Canva Sans"/>
                <a:sym typeface="Canva Sans"/>
              </a:rPr>
              <a:t>Tabel 3.1 diatas memuat alat dan bahan yang digunakan selama proses penelitian berlangsung</a:t>
            </a:r>
          </a:p>
        </p:txBody>
      </p:sp>
      <p:sp>
        <p:nvSpPr>
          <p:cNvPr name="TextBox 21" id="21"/>
          <p:cNvSpPr txBox="true"/>
          <p:nvPr/>
        </p:nvSpPr>
        <p:spPr>
          <a:xfrm rot="0">
            <a:off x="1560728" y="1572209"/>
            <a:ext cx="4011578" cy="303633"/>
          </a:xfrm>
          <a:prstGeom prst="rect">
            <a:avLst/>
          </a:prstGeom>
        </p:spPr>
        <p:txBody>
          <a:bodyPr anchor="t" rtlCol="false" tIns="0" lIns="0" bIns="0" rIns="0">
            <a:spAutoFit/>
          </a:bodyPr>
          <a:lstStyle/>
          <a:p>
            <a:pPr algn="just">
              <a:lnSpc>
                <a:spcPts val="2670"/>
              </a:lnSpc>
            </a:pPr>
            <a:r>
              <a:rPr lang="en-US" sz="1780">
                <a:solidFill>
                  <a:srgbClr val="FFFFFF"/>
                </a:solidFill>
                <a:latin typeface="Canva Sans"/>
                <a:ea typeface="Canva Sans"/>
                <a:cs typeface="Canva Sans"/>
                <a:sym typeface="Canva Sans"/>
              </a:rPr>
              <a:t>Tabel 3.1 Alat dan Bahan</a:t>
            </a:r>
          </a:p>
        </p:txBody>
      </p:sp>
      <p:sp>
        <p:nvSpPr>
          <p:cNvPr name="TextBox 22" id="22"/>
          <p:cNvSpPr txBox="true"/>
          <p:nvPr/>
        </p:nvSpPr>
        <p:spPr>
          <a:xfrm rot="0">
            <a:off x="10094641" y="1572209"/>
            <a:ext cx="4011578" cy="303633"/>
          </a:xfrm>
          <a:prstGeom prst="rect">
            <a:avLst/>
          </a:prstGeom>
        </p:spPr>
        <p:txBody>
          <a:bodyPr anchor="t" rtlCol="false" tIns="0" lIns="0" bIns="0" rIns="0">
            <a:spAutoFit/>
          </a:bodyPr>
          <a:lstStyle/>
          <a:p>
            <a:pPr algn="just">
              <a:lnSpc>
                <a:spcPts val="2670"/>
              </a:lnSpc>
            </a:pPr>
            <a:r>
              <a:rPr lang="en-US" sz="1780">
                <a:solidFill>
                  <a:srgbClr val="FFFFFF"/>
                </a:solidFill>
                <a:latin typeface="Canva Sans"/>
                <a:ea typeface="Canva Sans"/>
                <a:cs typeface="Canva Sans"/>
                <a:sym typeface="Canva Sans"/>
              </a:rPr>
              <a:t>Tabel 3.2 Prosedur kerja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33061" y="1320728"/>
            <a:ext cx="17038722" cy="8966272"/>
            <a:chOff x="0" y="0"/>
            <a:chExt cx="4487565" cy="2361487"/>
          </a:xfrm>
        </p:grpSpPr>
        <p:sp>
          <p:nvSpPr>
            <p:cNvPr name="Freeform 3" id="3"/>
            <p:cNvSpPr/>
            <p:nvPr/>
          </p:nvSpPr>
          <p:spPr>
            <a:xfrm flipH="false" flipV="false" rot="0">
              <a:off x="0" y="0"/>
              <a:ext cx="4487565" cy="2361487"/>
            </a:xfrm>
            <a:custGeom>
              <a:avLst/>
              <a:gdLst/>
              <a:ahLst/>
              <a:cxnLst/>
              <a:rect r="r" b="b" t="t" l="l"/>
              <a:pathLst>
                <a:path h="2361487" w="4487565">
                  <a:moveTo>
                    <a:pt x="0" y="0"/>
                  </a:moveTo>
                  <a:lnTo>
                    <a:pt x="4487565" y="0"/>
                  </a:lnTo>
                  <a:lnTo>
                    <a:pt x="4487565" y="2361487"/>
                  </a:lnTo>
                  <a:lnTo>
                    <a:pt x="0" y="2361487"/>
                  </a:lnTo>
                  <a:close/>
                </a:path>
              </a:pathLst>
            </a:custGeom>
            <a:solidFill>
              <a:srgbClr val="313E2B"/>
            </a:solidFill>
          </p:spPr>
        </p:sp>
        <p:sp>
          <p:nvSpPr>
            <p:cNvPr name="TextBox 4" id="4"/>
            <p:cNvSpPr txBox="true"/>
            <p:nvPr/>
          </p:nvSpPr>
          <p:spPr>
            <a:xfrm>
              <a:off x="0" y="-95250"/>
              <a:ext cx="4487565" cy="2456737"/>
            </a:xfrm>
            <a:prstGeom prst="rect">
              <a:avLst/>
            </a:prstGeom>
          </p:spPr>
          <p:txBody>
            <a:bodyPr anchor="ctr" rtlCol="false" tIns="50800" lIns="50800" bIns="50800" rIns="50800"/>
            <a:lstStyle/>
            <a:p>
              <a:pPr algn="ctr">
                <a:lnSpc>
                  <a:spcPts val="3502"/>
                </a:lnSpc>
              </a:pPr>
            </a:p>
          </p:txBody>
        </p:sp>
      </p:grpSp>
      <p:grpSp>
        <p:nvGrpSpPr>
          <p:cNvPr name="Group 5" id="5"/>
          <p:cNvGrpSpPr/>
          <p:nvPr/>
        </p:nvGrpSpPr>
        <p:grpSpPr>
          <a:xfrm rot="-10800000">
            <a:off x="852010" y="4676966"/>
            <a:ext cx="762102" cy="5610034"/>
            <a:chOff x="0" y="0"/>
            <a:chExt cx="200718" cy="1477540"/>
          </a:xfrm>
        </p:grpSpPr>
        <p:sp>
          <p:nvSpPr>
            <p:cNvPr name="Freeform 6" id="6"/>
            <p:cNvSpPr/>
            <p:nvPr/>
          </p:nvSpPr>
          <p:spPr>
            <a:xfrm flipH="false" flipV="false" rot="0">
              <a:off x="0" y="0"/>
              <a:ext cx="200718" cy="1477540"/>
            </a:xfrm>
            <a:custGeom>
              <a:avLst/>
              <a:gdLst/>
              <a:ahLst/>
              <a:cxnLst/>
              <a:rect r="r" b="b" t="t" l="l"/>
              <a:pathLst>
                <a:path h="1477540" w="200718">
                  <a:moveTo>
                    <a:pt x="0" y="0"/>
                  </a:moveTo>
                  <a:lnTo>
                    <a:pt x="200718" y="0"/>
                  </a:lnTo>
                  <a:lnTo>
                    <a:pt x="200718" y="1477540"/>
                  </a:lnTo>
                  <a:lnTo>
                    <a:pt x="0" y="1477540"/>
                  </a:lnTo>
                  <a:close/>
                </a:path>
              </a:pathLst>
            </a:custGeom>
            <a:gradFill rotWithShape="true">
              <a:gsLst>
                <a:gs pos="0">
                  <a:srgbClr val="6B8245">
                    <a:alpha val="100000"/>
                  </a:srgbClr>
                </a:gs>
                <a:gs pos="100000">
                  <a:srgbClr val="394531">
                    <a:alpha val="100000"/>
                  </a:srgbClr>
                </a:gs>
              </a:gsLst>
              <a:lin ang="5400000"/>
            </a:gradFill>
          </p:spPr>
        </p:sp>
        <p:sp>
          <p:nvSpPr>
            <p:cNvPr name="TextBox 7" id="7"/>
            <p:cNvSpPr txBox="true"/>
            <p:nvPr/>
          </p:nvSpPr>
          <p:spPr>
            <a:xfrm>
              <a:off x="0" y="-95250"/>
              <a:ext cx="200718" cy="1572790"/>
            </a:xfrm>
            <a:prstGeom prst="rect">
              <a:avLst/>
            </a:prstGeom>
          </p:spPr>
          <p:txBody>
            <a:bodyPr anchor="ctr" rtlCol="false" tIns="50800" lIns="50800" bIns="50800" rIns="50800"/>
            <a:lstStyle/>
            <a:p>
              <a:pPr algn="ctr">
                <a:lnSpc>
                  <a:spcPts val="3502"/>
                </a:lnSpc>
              </a:pPr>
            </a:p>
          </p:txBody>
        </p:sp>
      </p:grpSp>
      <p:sp>
        <p:nvSpPr>
          <p:cNvPr name="Freeform 8" id="8"/>
          <p:cNvSpPr/>
          <p:nvPr/>
        </p:nvSpPr>
        <p:spPr>
          <a:xfrm flipH="false" flipV="false" rot="0">
            <a:off x="2636162" y="3287078"/>
            <a:ext cx="14232520" cy="5369866"/>
          </a:xfrm>
          <a:custGeom>
            <a:avLst/>
            <a:gdLst/>
            <a:ahLst/>
            <a:cxnLst/>
            <a:rect r="r" b="b" t="t" l="l"/>
            <a:pathLst>
              <a:path h="5369866" w="14232520">
                <a:moveTo>
                  <a:pt x="0" y="0"/>
                </a:moveTo>
                <a:lnTo>
                  <a:pt x="14232520" y="0"/>
                </a:lnTo>
                <a:lnTo>
                  <a:pt x="14232520" y="5369865"/>
                </a:lnTo>
                <a:lnTo>
                  <a:pt x="0" y="5369865"/>
                </a:lnTo>
                <a:lnTo>
                  <a:pt x="0" y="0"/>
                </a:lnTo>
                <a:close/>
              </a:path>
            </a:pathLst>
          </a:custGeom>
          <a:blipFill>
            <a:blip r:embed="rId2"/>
            <a:stretch>
              <a:fillRect l="0" t="0" r="0" b="0"/>
            </a:stretch>
          </a:blipFill>
        </p:spPr>
      </p:sp>
      <p:sp>
        <p:nvSpPr>
          <p:cNvPr name="TextBox 9" id="9"/>
          <p:cNvSpPr txBox="true"/>
          <p:nvPr/>
        </p:nvSpPr>
        <p:spPr>
          <a:xfrm rot="0">
            <a:off x="2636162" y="2105915"/>
            <a:ext cx="6500374" cy="837034"/>
          </a:xfrm>
          <a:prstGeom prst="rect">
            <a:avLst/>
          </a:prstGeom>
        </p:spPr>
        <p:txBody>
          <a:bodyPr anchor="t" rtlCol="false" tIns="0" lIns="0" bIns="0" rIns="0">
            <a:spAutoFit/>
          </a:bodyPr>
          <a:lstStyle/>
          <a:p>
            <a:pPr algn="just">
              <a:lnSpc>
                <a:spcPts val="3420"/>
              </a:lnSpc>
            </a:pPr>
            <a:r>
              <a:rPr lang="en-US" sz="2280">
                <a:solidFill>
                  <a:srgbClr val="FFFFFF"/>
                </a:solidFill>
                <a:latin typeface="Canva Sans"/>
                <a:ea typeface="Canva Sans"/>
                <a:cs typeface="Canva Sans"/>
                <a:sym typeface="Canva Sans"/>
              </a:rPr>
              <a:t>Tabel 3.4 hasil analisis data wawancara dari narasumber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33061" y="1320728"/>
            <a:ext cx="17038722" cy="8966272"/>
            <a:chOff x="0" y="0"/>
            <a:chExt cx="4487565" cy="2361487"/>
          </a:xfrm>
        </p:grpSpPr>
        <p:sp>
          <p:nvSpPr>
            <p:cNvPr name="Freeform 3" id="3"/>
            <p:cNvSpPr/>
            <p:nvPr/>
          </p:nvSpPr>
          <p:spPr>
            <a:xfrm flipH="false" flipV="false" rot="0">
              <a:off x="0" y="0"/>
              <a:ext cx="4487565" cy="2361487"/>
            </a:xfrm>
            <a:custGeom>
              <a:avLst/>
              <a:gdLst/>
              <a:ahLst/>
              <a:cxnLst/>
              <a:rect r="r" b="b" t="t" l="l"/>
              <a:pathLst>
                <a:path h="2361487" w="4487565">
                  <a:moveTo>
                    <a:pt x="0" y="0"/>
                  </a:moveTo>
                  <a:lnTo>
                    <a:pt x="4487565" y="0"/>
                  </a:lnTo>
                  <a:lnTo>
                    <a:pt x="4487565" y="2361487"/>
                  </a:lnTo>
                  <a:lnTo>
                    <a:pt x="0" y="2361487"/>
                  </a:lnTo>
                  <a:close/>
                </a:path>
              </a:pathLst>
            </a:custGeom>
            <a:solidFill>
              <a:srgbClr val="313E2B"/>
            </a:solidFill>
          </p:spPr>
        </p:sp>
        <p:sp>
          <p:nvSpPr>
            <p:cNvPr name="TextBox 4" id="4"/>
            <p:cNvSpPr txBox="true"/>
            <p:nvPr/>
          </p:nvSpPr>
          <p:spPr>
            <a:xfrm>
              <a:off x="0" y="-95250"/>
              <a:ext cx="4487565" cy="2456737"/>
            </a:xfrm>
            <a:prstGeom prst="rect">
              <a:avLst/>
            </a:prstGeom>
          </p:spPr>
          <p:txBody>
            <a:bodyPr anchor="ctr" rtlCol="false" tIns="50800" lIns="50800" bIns="50800" rIns="50800"/>
            <a:lstStyle/>
            <a:p>
              <a:pPr algn="ctr">
                <a:lnSpc>
                  <a:spcPts val="3502"/>
                </a:lnSpc>
              </a:pPr>
            </a:p>
          </p:txBody>
        </p:sp>
      </p:grpSp>
      <p:grpSp>
        <p:nvGrpSpPr>
          <p:cNvPr name="Group 5" id="5"/>
          <p:cNvGrpSpPr/>
          <p:nvPr/>
        </p:nvGrpSpPr>
        <p:grpSpPr>
          <a:xfrm rot="-10800000">
            <a:off x="852010" y="4676966"/>
            <a:ext cx="762102" cy="5610034"/>
            <a:chOff x="0" y="0"/>
            <a:chExt cx="200718" cy="1477540"/>
          </a:xfrm>
        </p:grpSpPr>
        <p:sp>
          <p:nvSpPr>
            <p:cNvPr name="Freeform 6" id="6"/>
            <p:cNvSpPr/>
            <p:nvPr/>
          </p:nvSpPr>
          <p:spPr>
            <a:xfrm flipH="false" flipV="false" rot="0">
              <a:off x="0" y="0"/>
              <a:ext cx="200718" cy="1477540"/>
            </a:xfrm>
            <a:custGeom>
              <a:avLst/>
              <a:gdLst/>
              <a:ahLst/>
              <a:cxnLst/>
              <a:rect r="r" b="b" t="t" l="l"/>
              <a:pathLst>
                <a:path h="1477540" w="200718">
                  <a:moveTo>
                    <a:pt x="0" y="0"/>
                  </a:moveTo>
                  <a:lnTo>
                    <a:pt x="200718" y="0"/>
                  </a:lnTo>
                  <a:lnTo>
                    <a:pt x="200718" y="1477540"/>
                  </a:lnTo>
                  <a:lnTo>
                    <a:pt x="0" y="1477540"/>
                  </a:lnTo>
                  <a:close/>
                </a:path>
              </a:pathLst>
            </a:custGeom>
            <a:gradFill rotWithShape="true">
              <a:gsLst>
                <a:gs pos="0">
                  <a:srgbClr val="6B8245">
                    <a:alpha val="100000"/>
                  </a:srgbClr>
                </a:gs>
                <a:gs pos="100000">
                  <a:srgbClr val="394531">
                    <a:alpha val="100000"/>
                  </a:srgbClr>
                </a:gs>
              </a:gsLst>
              <a:lin ang="5400000"/>
            </a:gradFill>
          </p:spPr>
        </p:sp>
        <p:sp>
          <p:nvSpPr>
            <p:cNvPr name="TextBox 7" id="7"/>
            <p:cNvSpPr txBox="true"/>
            <p:nvPr/>
          </p:nvSpPr>
          <p:spPr>
            <a:xfrm>
              <a:off x="0" y="-95250"/>
              <a:ext cx="200718" cy="1572790"/>
            </a:xfrm>
            <a:prstGeom prst="rect">
              <a:avLst/>
            </a:prstGeom>
          </p:spPr>
          <p:txBody>
            <a:bodyPr anchor="ctr" rtlCol="false" tIns="50800" lIns="50800" bIns="50800" rIns="50800"/>
            <a:lstStyle/>
            <a:p>
              <a:pPr algn="ctr">
                <a:lnSpc>
                  <a:spcPts val="3502"/>
                </a:lnSpc>
              </a:pPr>
            </a:p>
          </p:txBody>
        </p:sp>
      </p:grpSp>
      <p:sp>
        <p:nvSpPr>
          <p:cNvPr name="Freeform 8" id="8"/>
          <p:cNvSpPr/>
          <p:nvPr/>
        </p:nvSpPr>
        <p:spPr>
          <a:xfrm flipH="false" flipV="false" rot="0">
            <a:off x="1971419" y="2292290"/>
            <a:ext cx="15287881" cy="3910853"/>
          </a:xfrm>
          <a:custGeom>
            <a:avLst/>
            <a:gdLst/>
            <a:ahLst/>
            <a:cxnLst/>
            <a:rect r="r" b="b" t="t" l="l"/>
            <a:pathLst>
              <a:path h="3910853" w="15287881">
                <a:moveTo>
                  <a:pt x="0" y="0"/>
                </a:moveTo>
                <a:lnTo>
                  <a:pt x="15287881" y="0"/>
                </a:lnTo>
                <a:lnTo>
                  <a:pt x="15287881" y="3910853"/>
                </a:lnTo>
                <a:lnTo>
                  <a:pt x="0" y="3910853"/>
                </a:lnTo>
                <a:lnTo>
                  <a:pt x="0" y="0"/>
                </a:lnTo>
                <a:close/>
              </a:path>
            </a:pathLst>
          </a:custGeom>
          <a:blipFill>
            <a:blip r:embed="rId2"/>
            <a:stretch>
              <a:fillRect l="0" t="0" r="0" b="0"/>
            </a:stretch>
          </a:blipFill>
        </p:spPr>
      </p:sp>
      <p:sp>
        <p:nvSpPr>
          <p:cNvPr name="Freeform 9" id="9"/>
          <p:cNvSpPr/>
          <p:nvPr/>
        </p:nvSpPr>
        <p:spPr>
          <a:xfrm flipH="false" flipV="false" rot="0">
            <a:off x="5775643" y="6631768"/>
            <a:ext cx="7679432" cy="3144595"/>
          </a:xfrm>
          <a:custGeom>
            <a:avLst/>
            <a:gdLst/>
            <a:ahLst/>
            <a:cxnLst/>
            <a:rect r="r" b="b" t="t" l="l"/>
            <a:pathLst>
              <a:path h="3144595" w="7679432">
                <a:moveTo>
                  <a:pt x="0" y="0"/>
                </a:moveTo>
                <a:lnTo>
                  <a:pt x="7679433" y="0"/>
                </a:lnTo>
                <a:lnTo>
                  <a:pt x="7679433" y="3144595"/>
                </a:lnTo>
                <a:lnTo>
                  <a:pt x="0" y="3144595"/>
                </a:lnTo>
                <a:lnTo>
                  <a:pt x="0" y="0"/>
                </a:lnTo>
                <a:close/>
              </a:path>
            </a:pathLst>
          </a:custGeom>
          <a:blipFill>
            <a:blip r:embed="rId3"/>
            <a:stretch>
              <a:fillRect l="0" t="0" r="0" b="0"/>
            </a:stretch>
          </a:blipFill>
        </p:spPr>
      </p:sp>
      <p:sp>
        <p:nvSpPr>
          <p:cNvPr name="TextBox 10" id="10"/>
          <p:cNvSpPr txBox="true"/>
          <p:nvPr/>
        </p:nvSpPr>
        <p:spPr>
          <a:xfrm rot="0">
            <a:off x="1614112" y="1458704"/>
            <a:ext cx="6500374" cy="408409"/>
          </a:xfrm>
          <a:prstGeom prst="rect">
            <a:avLst/>
          </a:prstGeom>
        </p:spPr>
        <p:txBody>
          <a:bodyPr anchor="t" rtlCol="false" tIns="0" lIns="0" bIns="0" rIns="0">
            <a:spAutoFit/>
          </a:bodyPr>
          <a:lstStyle/>
          <a:p>
            <a:pPr algn="just">
              <a:lnSpc>
                <a:spcPts val="3420"/>
              </a:lnSpc>
            </a:pPr>
            <a:r>
              <a:rPr lang="en-US" sz="2280">
                <a:solidFill>
                  <a:srgbClr val="FFFFFF"/>
                </a:solidFill>
                <a:latin typeface="Canva Sans"/>
                <a:ea typeface="Canva Sans"/>
                <a:cs typeface="Canva Sans"/>
                <a:sym typeface="Canva Sans"/>
              </a:rPr>
              <a:t>Tabel Hasil Metode Least Cost Value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93830"/>
            <a:ext cx="18153156" cy="8966272"/>
            <a:chOff x="0" y="0"/>
            <a:chExt cx="4781078" cy="2361487"/>
          </a:xfrm>
        </p:grpSpPr>
        <p:sp>
          <p:nvSpPr>
            <p:cNvPr name="Freeform 3" id="3"/>
            <p:cNvSpPr/>
            <p:nvPr/>
          </p:nvSpPr>
          <p:spPr>
            <a:xfrm flipH="false" flipV="false" rot="0">
              <a:off x="0" y="0"/>
              <a:ext cx="4781078" cy="2361487"/>
            </a:xfrm>
            <a:custGeom>
              <a:avLst/>
              <a:gdLst/>
              <a:ahLst/>
              <a:cxnLst/>
              <a:rect r="r" b="b" t="t" l="l"/>
              <a:pathLst>
                <a:path h="2361487" w="4781078">
                  <a:moveTo>
                    <a:pt x="0" y="0"/>
                  </a:moveTo>
                  <a:lnTo>
                    <a:pt x="4781078" y="0"/>
                  </a:lnTo>
                  <a:lnTo>
                    <a:pt x="4781078" y="2361487"/>
                  </a:lnTo>
                  <a:lnTo>
                    <a:pt x="0" y="2361487"/>
                  </a:lnTo>
                  <a:close/>
                </a:path>
              </a:pathLst>
            </a:custGeom>
            <a:solidFill>
              <a:srgbClr val="313E2B"/>
            </a:solidFill>
          </p:spPr>
        </p:sp>
        <p:sp>
          <p:nvSpPr>
            <p:cNvPr name="TextBox 4" id="4"/>
            <p:cNvSpPr txBox="true"/>
            <p:nvPr/>
          </p:nvSpPr>
          <p:spPr>
            <a:xfrm>
              <a:off x="0" y="-95250"/>
              <a:ext cx="4781078" cy="2456737"/>
            </a:xfrm>
            <a:prstGeom prst="rect">
              <a:avLst/>
            </a:prstGeom>
          </p:spPr>
          <p:txBody>
            <a:bodyPr anchor="ctr" rtlCol="false" tIns="50800" lIns="50800" bIns="50800" rIns="50800"/>
            <a:lstStyle/>
            <a:p>
              <a:pPr algn="ctr">
                <a:lnSpc>
                  <a:spcPts val="3502"/>
                </a:lnSpc>
              </a:pPr>
            </a:p>
          </p:txBody>
        </p:sp>
      </p:grpSp>
      <p:grpSp>
        <p:nvGrpSpPr>
          <p:cNvPr name="Group 5" id="5"/>
          <p:cNvGrpSpPr/>
          <p:nvPr/>
        </p:nvGrpSpPr>
        <p:grpSpPr>
          <a:xfrm rot="-10800000">
            <a:off x="852010" y="4676966"/>
            <a:ext cx="762102" cy="5610034"/>
            <a:chOff x="0" y="0"/>
            <a:chExt cx="200718" cy="1477540"/>
          </a:xfrm>
        </p:grpSpPr>
        <p:sp>
          <p:nvSpPr>
            <p:cNvPr name="Freeform 6" id="6"/>
            <p:cNvSpPr/>
            <p:nvPr/>
          </p:nvSpPr>
          <p:spPr>
            <a:xfrm flipH="false" flipV="false" rot="0">
              <a:off x="0" y="0"/>
              <a:ext cx="200718" cy="1477540"/>
            </a:xfrm>
            <a:custGeom>
              <a:avLst/>
              <a:gdLst/>
              <a:ahLst/>
              <a:cxnLst/>
              <a:rect r="r" b="b" t="t" l="l"/>
              <a:pathLst>
                <a:path h="1477540" w="200718">
                  <a:moveTo>
                    <a:pt x="0" y="0"/>
                  </a:moveTo>
                  <a:lnTo>
                    <a:pt x="200718" y="0"/>
                  </a:lnTo>
                  <a:lnTo>
                    <a:pt x="200718" y="1477540"/>
                  </a:lnTo>
                  <a:lnTo>
                    <a:pt x="0" y="1477540"/>
                  </a:lnTo>
                  <a:close/>
                </a:path>
              </a:pathLst>
            </a:custGeom>
            <a:gradFill rotWithShape="true">
              <a:gsLst>
                <a:gs pos="0">
                  <a:srgbClr val="6B8245">
                    <a:alpha val="100000"/>
                  </a:srgbClr>
                </a:gs>
                <a:gs pos="100000">
                  <a:srgbClr val="394531">
                    <a:alpha val="100000"/>
                  </a:srgbClr>
                </a:gs>
              </a:gsLst>
              <a:lin ang="5400000"/>
            </a:gradFill>
          </p:spPr>
        </p:sp>
        <p:sp>
          <p:nvSpPr>
            <p:cNvPr name="TextBox 7" id="7"/>
            <p:cNvSpPr txBox="true"/>
            <p:nvPr/>
          </p:nvSpPr>
          <p:spPr>
            <a:xfrm>
              <a:off x="0" y="-95250"/>
              <a:ext cx="200718" cy="1572790"/>
            </a:xfrm>
            <a:prstGeom prst="rect">
              <a:avLst/>
            </a:prstGeom>
          </p:spPr>
          <p:txBody>
            <a:bodyPr anchor="ctr" rtlCol="false" tIns="50800" lIns="50800" bIns="50800" rIns="50800"/>
            <a:lstStyle/>
            <a:p>
              <a:pPr algn="ctr">
                <a:lnSpc>
                  <a:spcPts val="3502"/>
                </a:lnSpc>
              </a:pPr>
            </a:p>
          </p:txBody>
        </p:sp>
      </p:grpSp>
      <p:sp>
        <p:nvSpPr>
          <p:cNvPr name="Freeform 8" id="8"/>
          <p:cNvSpPr/>
          <p:nvPr/>
        </p:nvSpPr>
        <p:spPr>
          <a:xfrm flipH="false" flipV="false" rot="0">
            <a:off x="1757093" y="1382032"/>
            <a:ext cx="6564811" cy="2442720"/>
          </a:xfrm>
          <a:custGeom>
            <a:avLst/>
            <a:gdLst/>
            <a:ahLst/>
            <a:cxnLst/>
            <a:rect r="r" b="b" t="t" l="l"/>
            <a:pathLst>
              <a:path h="2442720" w="6564811">
                <a:moveTo>
                  <a:pt x="0" y="0"/>
                </a:moveTo>
                <a:lnTo>
                  <a:pt x="6564811" y="0"/>
                </a:lnTo>
                <a:lnTo>
                  <a:pt x="6564811" y="2442720"/>
                </a:lnTo>
                <a:lnTo>
                  <a:pt x="0" y="2442720"/>
                </a:lnTo>
                <a:lnTo>
                  <a:pt x="0" y="0"/>
                </a:lnTo>
                <a:close/>
              </a:path>
            </a:pathLst>
          </a:custGeom>
          <a:blipFill>
            <a:blip r:embed="rId2"/>
            <a:stretch>
              <a:fillRect l="0" t="0" r="0" b="0"/>
            </a:stretch>
          </a:blipFill>
        </p:spPr>
      </p:sp>
      <p:sp>
        <p:nvSpPr>
          <p:cNvPr name="Freeform 9" id="9"/>
          <p:cNvSpPr/>
          <p:nvPr/>
        </p:nvSpPr>
        <p:spPr>
          <a:xfrm flipH="false" flipV="false" rot="0">
            <a:off x="9144000" y="1382032"/>
            <a:ext cx="6472646" cy="2442720"/>
          </a:xfrm>
          <a:custGeom>
            <a:avLst/>
            <a:gdLst/>
            <a:ahLst/>
            <a:cxnLst/>
            <a:rect r="r" b="b" t="t" l="l"/>
            <a:pathLst>
              <a:path h="2442720" w="6472646">
                <a:moveTo>
                  <a:pt x="0" y="0"/>
                </a:moveTo>
                <a:lnTo>
                  <a:pt x="6472646" y="0"/>
                </a:lnTo>
                <a:lnTo>
                  <a:pt x="6472646" y="2442720"/>
                </a:lnTo>
                <a:lnTo>
                  <a:pt x="0" y="2442720"/>
                </a:lnTo>
                <a:lnTo>
                  <a:pt x="0" y="0"/>
                </a:lnTo>
                <a:close/>
              </a:path>
            </a:pathLst>
          </a:custGeom>
          <a:blipFill>
            <a:blip r:embed="rId3"/>
            <a:stretch>
              <a:fillRect l="0" t="0" r="0" b="0"/>
            </a:stretch>
          </a:blipFill>
        </p:spPr>
      </p:sp>
      <p:sp>
        <p:nvSpPr>
          <p:cNvPr name="Freeform 10" id="10"/>
          <p:cNvSpPr/>
          <p:nvPr/>
        </p:nvSpPr>
        <p:spPr>
          <a:xfrm flipH="false" flipV="false" rot="0">
            <a:off x="1757093" y="4401944"/>
            <a:ext cx="6564811" cy="2415573"/>
          </a:xfrm>
          <a:custGeom>
            <a:avLst/>
            <a:gdLst/>
            <a:ahLst/>
            <a:cxnLst/>
            <a:rect r="r" b="b" t="t" l="l"/>
            <a:pathLst>
              <a:path h="2415573" w="6564811">
                <a:moveTo>
                  <a:pt x="0" y="0"/>
                </a:moveTo>
                <a:lnTo>
                  <a:pt x="6564811" y="0"/>
                </a:lnTo>
                <a:lnTo>
                  <a:pt x="6564811" y="2415573"/>
                </a:lnTo>
                <a:lnTo>
                  <a:pt x="0" y="2415573"/>
                </a:lnTo>
                <a:lnTo>
                  <a:pt x="0" y="0"/>
                </a:lnTo>
                <a:close/>
              </a:path>
            </a:pathLst>
          </a:custGeom>
          <a:blipFill>
            <a:blip r:embed="rId4"/>
            <a:stretch>
              <a:fillRect l="0" t="0" r="0" b="0"/>
            </a:stretch>
          </a:blipFill>
        </p:spPr>
      </p:sp>
      <p:sp>
        <p:nvSpPr>
          <p:cNvPr name="Freeform 11" id="11"/>
          <p:cNvSpPr/>
          <p:nvPr/>
        </p:nvSpPr>
        <p:spPr>
          <a:xfrm flipH="false" flipV="false" rot="0">
            <a:off x="9144000" y="4401944"/>
            <a:ext cx="6536930" cy="2415573"/>
          </a:xfrm>
          <a:custGeom>
            <a:avLst/>
            <a:gdLst/>
            <a:ahLst/>
            <a:cxnLst/>
            <a:rect r="r" b="b" t="t" l="l"/>
            <a:pathLst>
              <a:path h="2415573" w="6536930">
                <a:moveTo>
                  <a:pt x="0" y="0"/>
                </a:moveTo>
                <a:lnTo>
                  <a:pt x="6536930" y="0"/>
                </a:lnTo>
                <a:lnTo>
                  <a:pt x="6536930" y="2415573"/>
                </a:lnTo>
                <a:lnTo>
                  <a:pt x="0" y="2415573"/>
                </a:lnTo>
                <a:lnTo>
                  <a:pt x="0" y="0"/>
                </a:lnTo>
                <a:close/>
              </a:path>
            </a:pathLst>
          </a:custGeom>
          <a:blipFill>
            <a:blip r:embed="rId5"/>
            <a:stretch>
              <a:fillRect l="0" t="0" r="0" b="0"/>
            </a:stretch>
          </a:blipFill>
        </p:spPr>
      </p:sp>
      <p:sp>
        <p:nvSpPr>
          <p:cNvPr name="Freeform 12" id="12"/>
          <p:cNvSpPr/>
          <p:nvPr/>
        </p:nvSpPr>
        <p:spPr>
          <a:xfrm flipH="false" flipV="false" rot="0">
            <a:off x="5558464" y="7398542"/>
            <a:ext cx="6604352" cy="2427732"/>
          </a:xfrm>
          <a:custGeom>
            <a:avLst/>
            <a:gdLst/>
            <a:ahLst/>
            <a:cxnLst/>
            <a:rect r="r" b="b" t="t" l="l"/>
            <a:pathLst>
              <a:path h="2427732" w="6604352">
                <a:moveTo>
                  <a:pt x="0" y="0"/>
                </a:moveTo>
                <a:lnTo>
                  <a:pt x="6604352" y="0"/>
                </a:lnTo>
                <a:lnTo>
                  <a:pt x="6604352" y="2427732"/>
                </a:lnTo>
                <a:lnTo>
                  <a:pt x="0" y="2427732"/>
                </a:lnTo>
                <a:lnTo>
                  <a:pt x="0" y="0"/>
                </a:lnTo>
                <a:close/>
              </a:path>
            </a:pathLst>
          </a:custGeom>
          <a:blipFill>
            <a:blip r:embed="rId6"/>
            <a:stretch>
              <a:fillRect l="0" t="0" r="0" b="0"/>
            </a:stretch>
          </a:blipFill>
        </p:spPr>
      </p:sp>
      <p:sp>
        <p:nvSpPr>
          <p:cNvPr name="TextBox 13" id="13"/>
          <p:cNvSpPr txBox="true"/>
          <p:nvPr/>
        </p:nvSpPr>
        <p:spPr>
          <a:xfrm rot="0">
            <a:off x="1233061" y="620291"/>
            <a:ext cx="6500374" cy="408409"/>
          </a:xfrm>
          <a:prstGeom prst="rect">
            <a:avLst/>
          </a:prstGeom>
        </p:spPr>
        <p:txBody>
          <a:bodyPr anchor="t" rtlCol="false" tIns="0" lIns="0" bIns="0" rIns="0">
            <a:spAutoFit/>
          </a:bodyPr>
          <a:lstStyle/>
          <a:p>
            <a:pPr algn="just">
              <a:lnSpc>
                <a:spcPts val="3420"/>
              </a:lnSpc>
            </a:pPr>
            <a:r>
              <a:rPr lang="en-US" sz="2280">
                <a:solidFill>
                  <a:srgbClr val="FFFFFF"/>
                </a:solidFill>
                <a:latin typeface="Canva Sans"/>
                <a:ea typeface="Canva Sans"/>
                <a:cs typeface="Canva Sans"/>
                <a:sym typeface="Canva Sans"/>
              </a:rPr>
              <a:t>Tabel Hasil Metode Stepping Stone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DAGTW3fynUg</dc:identifier>
  <dcterms:modified xsi:type="dcterms:W3CDTF">2011-08-01T06:04:30Z</dcterms:modified>
  <cp:revision>1</cp:revision>
  <dc:title>Green and White Simple Group Project Business Presentation</dc:title>
</cp:coreProperties>
</file>